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389" r:id="rId2"/>
    <p:sldId id="456" r:id="rId3"/>
    <p:sldId id="458" r:id="rId4"/>
    <p:sldId id="459" r:id="rId5"/>
    <p:sldId id="460" r:id="rId6"/>
    <p:sldId id="461" r:id="rId7"/>
    <p:sldId id="462" r:id="rId8"/>
    <p:sldId id="463" r:id="rId9"/>
    <p:sldId id="464" r:id="rId10"/>
    <p:sldId id="465" r:id="rId11"/>
    <p:sldId id="466" r:id="rId12"/>
    <p:sldId id="469" r:id="rId13"/>
    <p:sldId id="468" r:id="rId14"/>
    <p:sldId id="472" r:id="rId15"/>
    <p:sldId id="447" r:id="rId16"/>
    <p:sldId id="473" r:id="rId17"/>
    <p:sldId id="471" r:id="rId18"/>
  </p:sldIdLst>
  <p:sldSz cx="9144000" cy="5143500" type="screen16x9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ection par défaut" id="{32A2AC15-45E9-4FEA-BC1B-2458FBE55FFF}">
          <p14:sldIdLst>
            <p14:sldId id="389"/>
            <p14:sldId id="456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9"/>
            <p14:sldId id="468"/>
            <p14:sldId id="472"/>
            <p14:sldId id="447"/>
            <p14:sldId id="473"/>
            <p14:sldId id="471"/>
          </p14:sldIdLst>
        </p14:section>
      </p14:section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mr 1248 AGIR" initials="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C087"/>
    <a:srgbClr val="3486FB"/>
    <a:srgbClr val="C1FDBF"/>
    <a:srgbClr val="B3B3B3"/>
    <a:srgbClr val="00E000"/>
    <a:srgbClr val="6F9D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02" autoAdjust="0"/>
    <p:restoredTop sz="91036" autoAdjust="0"/>
  </p:normalViewPr>
  <p:slideViewPr>
    <p:cSldViewPr>
      <p:cViewPr>
        <p:scale>
          <a:sx n="100" d="100"/>
          <a:sy n="100" d="100"/>
        </p:scale>
        <p:origin x="-2280" y="-105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3576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handoutMaster" Target="handoutMasters/handoutMaster1.xml"/><Relationship Id="rId21" Type="http://schemas.openxmlformats.org/officeDocument/2006/relationships/printerSettings" Target="printerSettings/printerSettings1.bin"/><Relationship Id="rId22" Type="http://schemas.openxmlformats.org/officeDocument/2006/relationships/commentAuthors" Target="commentAuthors.xml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lasseur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fr-FR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1"/>
          <c:order val="0"/>
          <c:invertIfNegative val="0"/>
          <c:val>
            <c:numRef>
              <c:f>Feuil1!$B$1:$B$5</c:f>
              <c:numCache>
                <c:formatCode>General</c:formatCode>
                <c:ptCount val="5"/>
                <c:pt idx="0">
                  <c:v>0.0</c:v>
                </c:pt>
                <c:pt idx="1">
                  <c:v>10.0</c:v>
                </c:pt>
                <c:pt idx="2">
                  <c:v>20.0</c:v>
                </c:pt>
                <c:pt idx="3">
                  <c:v>40.0</c:v>
                </c:pt>
                <c:pt idx="4">
                  <c:v>10.0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42797560"/>
        <c:axId val="-2046812808"/>
      </c:barChart>
      <c:catAx>
        <c:axId val="-2042797560"/>
        <c:scaling>
          <c:orientation val="minMax"/>
        </c:scaling>
        <c:delete val="0"/>
        <c:axPos val="b"/>
        <c:majorTickMark val="out"/>
        <c:minorTickMark val="none"/>
        <c:tickLblPos val="nextTo"/>
        <c:crossAx val="-2046812808"/>
        <c:crosses val="autoZero"/>
        <c:auto val="1"/>
        <c:lblAlgn val="ctr"/>
        <c:lblOffset val="100"/>
        <c:noMultiLvlLbl val="0"/>
      </c:catAx>
      <c:valAx>
        <c:axId val="-204681280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/>
            </a:pPr>
            <a:endParaRPr lang="fr-FR"/>
          </a:p>
        </c:txPr>
        <c:crossAx val="-2042797560"/>
        <c:crosses val="autoZero"/>
        <c:crossBetween val="between"/>
      </c:valAx>
      <c:spPr>
        <a:ln>
          <a:solidFill>
            <a:schemeClr val="tx1"/>
          </a:solidFill>
        </a:ln>
      </c:spPr>
    </c:plotArea>
    <c:plotVisOnly val="1"/>
    <c:dispBlanksAs val="gap"/>
    <c:showDLblsOverMax val="0"/>
  </c:chart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B23C7B3-5B01-41AF-BD4F-EFC3B4936CA6}" type="datetimeFigureOut">
              <a:rPr lang="fr-FR" smtClean="0"/>
              <a:t>06/06/16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27775-4587-450A-A8E3-5F007B0A983A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239550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3FDC7E-A453-8A49-9CE3-61C39E2FB540}" type="datetimeFigureOut">
              <a:rPr lang="fr-FR" smtClean="0"/>
              <a:t>06/06/16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79BB5B-E38C-8B49-A0F7-8CE404E1A3F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406302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9BB5B-E38C-8B49-A0F7-8CE404E1A3F4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5936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9BB5B-E38C-8B49-A0F7-8CE404E1A3F4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5936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C79BB5B-E38C-8B49-A0F7-8CE404E1A3F4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465936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ccueil">
    <p:bg>
      <p:bgPr>
        <a:solidFill>
          <a:srgbClr val="6F9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80764"/>
            <a:ext cx="1304925" cy="207645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108" y="1377889"/>
            <a:ext cx="2160000" cy="894449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4083918"/>
            <a:ext cx="1260000" cy="638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084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ge couran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e 11"/>
          <p:cNvGrpSpPr/>
          <p:nvPr userDrawn="1"/>
        </p:nvGrpSpPr>
        <p:grpSpPr>
          <a:xfrm>
            <a:off x="0" y="4405899"/>
            <a:ext cx="9144000" cy="737601"/>
            <a:chOff x="0" y="6120399"/>
            <a:chExt cx="9144000" cy="737601"/>
          </a:xfrm>
        </p:grpSpPr>
        <p:sp>
          <p:nvSpPr>
            <p:cNvPr id="13" name="Rectangle 12"/>
            <p:cNvSpPr/>
            <p:nvPr/>
          </p:nvSpPr>
          <p:spPr>
            <a:xfrm>
              <a:off x="0" y="6165304"/>
              <a:ext cx="9144000" cy="692696"/>
            </a:xfrm>
            <a:prstGeom prst="rect">
              <a:avLst/>
            </a:prstGeom>
            <a:solidFill>
              <a:srgbClr val="6F9D2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4" name="Image 1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504" y="6309320"/>
              <a:ext cx="1080000" cy="447225"/>
            </a:xfrm>
            <a:prstGeom prst="rect">
              <a:avLst/>
            </a:prstGeom>
          </p:spPr>
        </p:pic>
        <p:sp>
          <p:nvSpPr>
            <p:cNvPr id="15" name="Rectangle 14"/>
            <p:cNvSpPr/>
            <p:nvPr/>
          </p:nvSpPr>
          <p:spPr>
            <a:xfrm>
              <a:off x="0" y="6120399"/>
              <a:ext cx="1403648" cy="45719"/>
            </a:xfrm>
            <a:prstGeom prst="rect">
              <a:avLst/>
            </a:prstGeom>
            <a:solidFill>
              <a:srgbClr val="C5DD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6" name="Imag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20538"/>
            <a:ext cx="1304925" cy="2076450"/>
          </a:xfrm>
          <a:prstGeom prst="rect">
            <a:avLst/>
          </a:prstGeom>
        </p:spPr>
      </p:pic>
      <p:sp>
        <p:nvSpPr>
          <p:cNvPr id="17" name="Espace réservé du numéro de diapositive 3"/>
          <p:cNvSpPr txBox="1">
            <a:spLocks/>
          </p:cNvSpPr>
          <p:nvPr userDrawn="1"/>
        </p:nvSpPr>
        <p:spPr>
          <a:xfrm>
            <a:off x="7884368" y="4515966"/>
            <a:ext cx="1123727" cy="249385"/>
          </a:xfrm>
          <a:prstGeom prst="rect">
            <a:avLst/>
          </a:prstGeom>
        </p:spPr>
        <p:txBody>
          <a:bodyPr/>
          <a:lstStyle>
            <a:defPPr>
              <a:defRPr lang="fr-F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1676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itre">
    <p:bg>
      <p:bgPr>
        <a:solidFill>
          <a:srgbClr val="6F9D2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48" y="-20538"/>
            <a:ext cx="1304925" cy="2076450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594820"/>
            <a:ext cx="1080000" cy="44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165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/>
          <a:lstStyle/>
          <a:p>
            <a:fld id="{E3A742C9-1B03-4D4C-BE52-4BF72A893AF6}" type="datetime1">
              <a:rPr lang="fr-FR" smtClean="0"/>
              <a:t>06/06/16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D929B8-ED17-48A2-B444-FE159E4E56D4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10665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4"/>
          </p:nvPr>
        </p:nvSpPr>
        <p:spPr>
          <a:xfrm>
            <a:off x="7884367" y="4515966"/>
            <a:ext cx="1123727" cy="249385"/>
          </a:xfrm>
          <a:prstGeom prst="rect">
            <a:avLst/>
          </a:prstGeom>
        </p:spPr>
        <p:txBody>
          <a:bodyPr/>
          <a:lstStyle/>
          <a:p>
            <a:pPr algn="r"/>
            <a:r>
              <a:rPr lang="fr-BE" sz="1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.0</a:t>
            </a:r>
            <a:fld id="{CF4668DC-857F-487D-BFFA-8C0CA5037977}" type="slidenum">
              <a:rPr lang="fr-BE" sz="160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pPr algn="r"/>
              <a:t>‹#›</a:t>
            </a:fld>
            <a:endParaRPr lang="fr-BE" sz="1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354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png"/><Relationship Id="rId3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17.png"/><Relationship Id="rId6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17.png"/><Relationship Id="rId7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jpeg"/><Relationship Id="rId7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oneTexte 18"/>
          <p:cNvSpPr txBox="1"/>
          <p:nvPr/>
        </p:nvSpPr>
        <p:spPr>
          <a:xfrm>
            <a:off x="2843808" y="-138425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Modeling</a:t>
            </a:r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sunflower</a:t>
            </a:r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fungal</a:t>
            </a:r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fr-F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complex</a:t>
            </a:r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to help design </a:t>
            </a:r>
            <a:r>
              <a:rPr lang="fr-F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Integrated</a:t>
            </a:r>
            <a:r>
              <a:rPr lang="fr-FR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Pest Management </a:t>
            </a:r>
            <a:r>
              <a:rPr lang="fr-FR" sz="28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strategies</a:t>
            </a:r>
            <a:endParaRPr lang="fr-FR" sz="2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915816" y="1203598"/>
            <a:ext cx="60091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Jean-Noël Aubertot</a:t>
            </a:r>
          </a:p>
          <a:p>
            <a:r>
              <a:rPr lang="fr-F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Emmanuelle </a:t>
            </a:r>
            <a:r>
              <a:rPr lang="fr-FR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Mestries</a:t>
            </a:r>
            <a:endParaRPr lang="fr-FR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Marie-Anne </a:t>
            </a:r>
            <a:r>
              <a:rPr lang="fr-FR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Vedy-Zecchini</a:t>
            </a:r>
            <a:endParaRPr lang="fr-FR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Arnaud Allègre</a:t>
            </a:r>
          </a:p>
          <a:p>
            <a:r>
              <a:rPr lang="fr-F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Pierre </a:t>
            </a:r>
            <a:r>
              <a:rPr lang="fr-FR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Casadebaig</a:t>
            </a:r>
            <a:endParaRPr lang="fr-FR" sz="2000" b="1" dirty="0" smtClean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fr-FR" sz="2000" b="1" dirty="0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Philippe </a:t>
            </a:r>
            <a:r>
              <a:rPr lang="fr-FR" sz="2000" b="1" dirty="0" err="1" smtClean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Debaeke</a:t>
            </a:r>
            <a:endParaRPr lang="fr-FR" sz="20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67494"/>
            <a:ext cx="2092903" cy="1029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353146"/>
            <a:ext cx="2094415" cy="578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4"/>
          <a:srcRect t="5642" b="2393"/>
          <a:stretch/>
        </p:blipFill>
        <p:spPr>
          <a:xfrm>
            <a:off x="7524328" y="3075806"/>
            <a:ext cx="1619672" cy="20592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114649"/>
            <a:ext cx="1619672" cy="2028851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15816" y="3102976"/>
            <a:ext cx="1944216" cy="2040524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3088506"/>
            <a:ext cx="1656184" cy="2054895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8"/>
          <a:srcRect t="2" b="8162"/>
          <a:stretch/>
        </p:blipFill>
        <p:spPr>
          <a:xfrm>
            <a:off x="1606519" y="3100264"/>
            <a:ext cx="1546789" cy="204323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12160" y="3075806"/>
            <a:ext cx="1550770" cy="2067694"/>
          </a:xfrm>
          <a:prstGeom prst="rect">
            <a:avLst/>
          </a:prstGeom>
        </p:spPr>
      </p:pic>
      <p:pic>
        <p:nvPicPr>
          <p:cNvPr id="13" name="Imag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272" y="2211710"/>
            <a:ext cx="20478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37362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88455" y="0"/>
            <a:ext cx="6192057" cy="4443958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33040" y="1779662"/>
            <a:ext cx="3317735" cy="1200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</a:rPr>
              <a:t>How interactions </a:t>
            </a:r>
            <a:r>
              <a:rPr lang="fr-FR" sz="2400" b="1" dirty="0" err="1" smtClean="0">
                <a:solidFill>
                  <a:srgbClr val="008000"/>
                </a:solidFill>
              </a:rPr>
              <a:t>among</a:t>
            </a:r>
            <a:r>
              <a:rPr lang="fr-FR" sz="2400" b="1" dirty="0" smtClean="0">
                <a:solidFill>
                  <a:srgbClr val="008000"/>
                </a:solidFill>
              </a:rPr>
              <a:t/>
            </a:r>
            <a:br>
              <a:rPr lang="fr-FR" sz="2400" b="1" dirty="0" smtClean="0">
                <a:solidFill>
                  <a:srgbClr val="008000"/>
                </a:solidFill>
              </a:rPr>
            </a:br>
            <a:r>
              <a:rPr lang="fr-FR" sz="2400" b="1" dirty="0" err="1" smtClean="0">
                <a:solidFill>
                  <a:srgbClr val="008000"/>
                </a:solidFill>
              </a:rPr>
              <a:t>pests</a:t>
            </a:r>
            <a:r>
              <a:rPr lang="fr-FR" sz="2400" b="1" dirty="0" smtClean="0">
                <a:solidFill>
                  <a:srgbClr val="008000"/>
                </a:solidFill>
              </a:rPr>
              <a:t> are </a:t>
            </a:r>
            <a:r>
              <a:rPr lang="fr-FR" sz="2400" b="1" dirty="0" err="1" smtClean="0">
                <a:solidFill>
                  <a:srgbClr val="008000"/>
                </a:solidFill>
              </a:rPr>
              <a:t>taken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into</a:t>
            </a:r>
            <a:r>
              <a:rPr lang="fr-FR" sz="2400" b="1" dirty="0">
                <a:solidFill>
                  <a:srgbClr val="008000"/>
                </a:solidFill>
              </a:rPr>
              <a:t/>
            </a:r>
            <a:br>
              <a:rPr lang="fr-FR" sz="2400" b="1" dirty="0">
                <a:solidFill>
                  <a:srgbClr val="008000"/>
                </a:solidFill>
              </a:rPr>
            </a:br>
            <a:r>
              <a:rPr lang="fr-FR" sz="2400" b="1" dirty="0" err="1" smtClean="0">
                <a:solidFill>
                  <a:srgbClr val="008000"/>
                </a:solidFill>
              </a:rPr>
              <a:t>account</a:t>
            </a:r>
            <a:r>
              <a:rPr lang="fr-FR" sz="2400" b="1" dirty="0" smtClean="0">
                <a:solidFill>
                  <a:srgbClr val="008000"/>
                </a:solidFill>
              </a:rPr>
              <a:t> in IPSIM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12645713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Phoma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2" r="7215"/>
          <a:stretch/>
        </p:blipFill>
        <p:spPr>
          <a:xfrm>
            <a:off x="0" y="915566"/>
            <a:ext cx="5184576" cy="3363104"/>
          </a:xfrm>
          <a:prstGeom prst="rect">
            <a:avLst/>
          </a:prstGeom>
        </p:spPr>
      </p:pic>
      <p:sp>
        <p:nvSpPr>
          <p:cNvPr id="7" name="Ellipse 6"/>
          <p:cNvSpPr/>
          <p:nvPr/>
        </p:nvSpPr>
        <p:spPr>
          <a:xfrm>
            <a:off x="-180528" y="915566"/>
            <a:ext cx="1615630" cy="295445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8" name="Connecteur droit 7"/>
          <p:cNvCxnSpPr/>
          <p:nvPr/>
        </p:nvCxnSpPr>
        <p:spPr>
          <a:xfrm>
            <a:off x="0" y="1419622"/>
            <a:ext cx="125963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/>
          <p:cNvCxnSpPr/>
          <p:nvPr/>
        </p:nvCxnSpPr>
        <p:spPr>
          <a:xfrm>
            <a:off x="0" y="4011910"/>
            <a:ext cx="6115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/>
          <p:cNvCxnSpPr/>
          <p:nvPr/>
        </p:nvCxnSpPr>
        <p:spPr>
          <a:xfrm>
            <a:off x="0" y="3363838"/>
            <a:ext cx="8995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2699792" y="17810"/>
            <a:ext cx="44425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</a:rPr>
              <a:t>Phoma</a:t>
            </a:r>
            <a:r>
              <a:rPr lang="fr-FR" sz="2400" b="1" dirty="0" smtClean="0">
                <a:solidFill>
                  <a:srgbClr val="008000"/>
                </a:solidFill>
              </a:rPr>
              <a:t> black stem on </a:t>
            </a:r>
            <a:r>
              <a:rPr lang="fr-FR" sz="2400" b="1" dirty="0" err="1" smtClean="0">
                <a:solidFill>
                  <a:srgbClr val="008000"/>
                </a:solidFill>
              </a:rPr>
              <a:t>sunflower</a:t>
            </a:r>
            <a:endParaRPr lang="fr-FR" sz="2400" dirty="0"/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843558"/>
            <a:ext cx="3888432" cy="34746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7" name="Connecteur droit avec flèche 16"/>
          <p:cNvCxnSpPr/>
          <p:nvPr/>
        </p:nvCxnSpPr>
        <p:spPr>
          <a:xfrm>
            <a:off x="755576" y="890166"/>
            <a:ext cx="4608512" cy="254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avec flèche 19"/>
          <p:cNvCxnSpPr/>
          <p:nvPr/>
        </p:nvCxnSpPr>
        <p:spPr>
          <a:xfrm flipV="1">
            <a:off x="1115616" y="1131590"/>
            <a:ext cx="4464496" cy="2160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Connecteur droit avec flèche 21"/>
          <p:cNvCxnSpPr/>
          <p:nvPr/>
        </p:nvCxnSpPr>
        <p:spPr>
          <a:xfrm flipV="1">
            <a:off x="899592" y="3147814"/>
            <a:ext cx="4680520" cy="720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Connecteur droit avec flèche 23"/>
          <p:cNvCxnSpPr/>
          <p:nvPr/>
        </p:nvCxnSpPr>
        <p:spPr>
          <a:xfrm>
            <a:off x="539552" y="3867894"/>
            <a:ext cx="4968552" cy="14401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441645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68631" y="51470"/>
            <a:ext cx="8151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 smtClean="0">
                <a:solidFill>
                  <a:srgbClr val="008000"/>
                </a:solidFill>
              </a:rPr>
              <a:t>Phoma</a:t>
            </a:r>
            <a:r>
              <a:rPr lang="fr-FR" sz="2400" b="1" dirty="0" smtClean="0">
                <a:solidFill>
                  <a:srgbClr val="008000"/>
                </a:solidFill>
              </a:rPr>
              <a:t> black stem on </a:t>
            </a:r>
            <a:r>
              <a:rPr lang="fr-FR" sz="2400" b="1" dirty="0" err="1" smtClean="0">
                <a:solidFill>
                  <a:srgbClr val="008000"/>
                </a:solidFill>
              </a:rPr>
              <a:t>sunflower</a:t>
            </a:r>
            <a:r>
              <a:rPr lang="fr-FR" sz="2400" b="1" dirty="0" smtClean="0">
                <a:solidFill>
                  <a:srgbClr val="008000"/>
                </a:solidFill>
              </a:rPr>
              <a:t> (1 of the 8 </a:t>
            </a:r>
            <a:r>
              <a:rPr lang="fr-FR" sz="2400" b="1" dirty="0" err="1" smtClean="0">
                <a:solidFill>
                  <a:srgbClr val="008000"/>
                </a:solidFill>
              </a:rPr>
              <a:t>aggregative</a:t>
            </a:r>
            <a:r>
              <a:rPr lang="fr-FR" sz="2400" b="1" dirty="0" smtClean="0">
                <a:solidFill>
                  <a:srgbClr val="008000"/>
                </a:solidFill>
              </a:rPr>
              <a:t> tables)</a:t>
            </a:r>
            <a:endParaRPr lang="fr-FR" sz="24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65389402"/>
              </p:ext>
            </p:extLst>
          </p:nvPr>
        </p:nvGraphicFramePr>
        <p:xfrm>
          <a:off x="0" y="576456"/>
          <a:ext cx="9144000" cy="3723486"/>
        </p:xfrm>
        <a:graphic>
          <a:graphicData uri="http://schemas.openxmlformats.org/drawingml/2006/table">
            <a:tbl>
              <a:tblPr/>
              <a:tblGrid>
                <a:gridCol w="3419872"/>
                <a:gridCol w="1872208"/>
                <a:gridCol w="2376264"/>
                <a:gridCol w="1475656"/>
              </a:tblGrid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Cropping</a:t>
                      </a:r>
                      <a:r>
                        <a:rPr lang="fr-FR" sz="18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practices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Soil&amp;weather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Landscape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Severity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  <a:r>
                        <a:rPr lang="fr-FR" sz="1800" b="0" i="0" u="none" strike="noStrike" dirty="0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 to the </a:t>
                      </a:r>
                      <a:r>
                        <a:rPr lang="fr-FR" sz="1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disease</a:t>
                      </a:r>
                      <a:endParaRPr lang="fr-F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Medium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Medium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  <a:endParaRPr lang="fr-FR" sz="18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Null to low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Slightly 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  <a:endParaRPr lang="fr-F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Slightly 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Medium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Slightly 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  <a:endParaRPr lang="fr-F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Null to low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Slightly 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  <a:endParaRPr lang="fr-FR" sz="18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Null to low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  <a:endParaRPr lang="fr-F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  <a:endParaRPr lang="fr-F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Medium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  <a:endParaRPr lang="fr-FR" sz="1800" b="0" i="0" u="none" strike="noStrike" dirty="0">
                        <a:solidFill>
                          <a:srgbClr val="FF0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Medium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FF0000"/>
                          </a:solidFill>
                          <a:effectLst/>
                          <a:latin typeface="Calibri"/>
                        </a:rPr>
                        <a:t>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Null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 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  <a:tr h="249258"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 to the disease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008000"/>
                          </a:solidFill>
                          <a:effectLst/>
                          <a:latin typeface="Calibri"/>
                        </a:rPr>
                        <a:t>Unfavourable</a:t>
                      </a:r>
                      <a:endParaRPr lang="fr-FR" sz="1800" b="0" i="0" u="none" strike="noStrike" dirty="0">
                        <a:solidFill>
                          <a:srgbClr val="008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Null</a:t>
                      </a:r>
                      <a:r>
                        <a:rPr lang="fr-FR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to </a:t>
                      </a:r>
                      <a:r>
                        <a:rPr lang="fr-FR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low</a:t>
                      </a:r>
                      <a:endParaRPr lang="fr-FR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12102" marR="12102" marT="1210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800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11700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1520" y="0"/>
            <a:ext cx="8565716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</a:rPr>
              <a:t>Design of a </a:t>
            </a:r>
            <a:r>
              <a:rPr lang="fr-FR" sz="2400" b="1" dirty="0" err="1" smtClean="0">
                <a:solidFill>
                  <a:srgbClr val="008000"/>
                </a:solidFill>
              </a:rPr>
              <a:t>converter</a:t>
            </a:r>
            <a:r>
              <a:rPr lang="fr-FR" sz="2400" b="1" dirty="0" smtClean="0">
                <a:solidFill>
                  <a:srgbClr val="008000"/>
                </a:solidFill>
              </a:rPr>
              <a:t> for IPSIM-SUNFLOWER-</a:t>
            </a:r>
            <a:r>
              <a:rPr lang="fr-FR" sz="2400" b="1" dirty="0" err="1" smtClean="0">
                <a:solidFill>
                  <a:srgbClr val="008000"/>
                </a:solidFill>
              </a:rPr>
              <a:t>Phoma</a:t>
            </a:r>
            <a:r>
              <a:rPr lang="fr-FR" sz="2400" b="1" dirty="0" smtClean="0">
                <a:solidFill>
                  <a:srgbClr val="008000"/>
                </a:solidFill>
              </a:rPr>
              <a:t> Stem </a:t>
            </a:r>
            <a:r>
              <a:rPr lang="fr-FR" sz="2400" b="1" dirty="0" err="1" smtClean="0">
                <a:solidFill>
                  <a:srgbClr val="008000"/>
                </a:solidFill>
              </a:rPr>
              <a:t>Canker</a:t>
            </a:r>
            <a:endParaRPr lang="fr-FR" sz="2400" b="1" dirty="0" smtClean="0">
              <a:solidFill>
                <a:srgbClr val="008000"/>
              </a:solidFill>
            </a:endParaRPr>
          </a:p>
          <a:p>
            <a:r>
              <a:rPr lang="fr-FR" sz="2400" b="1" dirty="0" smtClean="0">
                <a:solidFill>
                  <a:srgbClr val="008000"/>
                </a:solidFill>
              </a:rPr>
              <a:t>(</a:t>
            </a:r>
            <a:r>
              <a:rPr lang="fr-FR" sz="2400" b="1" dirty="0" err="1" smtClean="0">
                <a:solidFill>
                  <a:srgbClr val="008000"/>
                </a:solidFill>
              </a:rPr>
              <a:t>from</a:t>
            </a:r>
            <a:r>
              <a:rPr lang="fr-FR" sz="2400" b="1" dirty="0" smtClean="0">
                <a:solidFill>
                  <a:srgbClr val="008000"/>
                </a:solidFill>
              </a:rPr>
              <a:t> nominal and quantitative variables to ordinal variables)</a:t>
            </a:r>
            <a:endParaRPr lang="fr-FR" sz="2400" dirty="0"/>
          </a:p>
        </p:txBody>
      </p:sp>
      <p:graphicFrame>
        <p:nvGraphicFramePr>
          <p:cNvPr id="3" name="Tableau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0913860"/>
              </p:ext>
            </p:extLst>
          </p:nvPr>
        </p:nvGraphicFramePr>
        <p:xfrm>
          <a:off x="5076056" y="987574"/>
          <a:ext cx="4896544" cy="3649734"/>
        </p:xfrm>
        <a:graphic>
          <a:graphicData uri="http://schemas.openxmlformats.org/drawingml/2006/table">
            <a:tbl>
              <a:tblPr/>
              <a:tblGrid>
                <a:gridCol w="4896544"/>
              </a:tblGrid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Weather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/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primary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inoculum production</a:t>
                      </a: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Weather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/ infections</a:t>
                      </a: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marL="0" marR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Weather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/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injury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development</a:t>
                      </a:r>
                      <a:endParaRPr lang="fr-FR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status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flowering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status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bud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stage</a:t>
                      </a: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 sequence</a:t>
                      </a: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Tillage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after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harvest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pre-preceeding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Tillage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after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harvest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of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preceeding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Sowing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date</a:t>
                      </a: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Chemical control</a:t>
                      </a: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Genetic</a:t>
                      </a:r>
                      <a:r>
                        <a:rPr lang="fr-FR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control</a:t>
                      </a: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Biological control</a:t>
                      </a: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Seed transmission</a:t>
                      </a: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Soil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079">
                <a:tc>
                  <a:txBody>
                    <a:bodyPr/>
                    <a:lstStyle/>
                    <a:p>
                      <a:pPr algn="l" fontAlgn="b"/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Phoma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stem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canker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prevalence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the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landscape</a:t>
                      </a:r>
                      <a:r>
                        <a:rPr lang="fr-FR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level</a:t>
                      </a:r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365245">
                <a:tc>
                  <a:txBody>
                    <a:bodyPr/>
                    <a:lstStyle/>
                    <a:p>
                      <a:pPr algn="l" fontAlgn="b"/>
                      <a:endParaRPr lang="fr-F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5606" marR="5606" marT="5606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ZoneTexte 3"/>
          <p:cNvSpPr txBox="1"/>
          <p:nvPr/>
        </p:nvSpPr>
        <p:spPr>
          <a:xfrm>
            <a:off x="107504" y="14633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>
                <a:solidFill>
                  <a:srgbClr val="0000FF"/>
                </a:solidFill>
              </a:rPr>
              <a:t>Daily </a:t>
            </a:r>
            <a:r>
              <a:rPr lang="fr-FR" dirty="0" err="1">
                <a:solidFill>
                  <a:srgbClr val="0000FF"/>
                </a:solidFill>
              </a:rPr>
              <a:t>w</a:t>
            </a:r>
            <a:r>
              <a:rPr lang="fr-FR" dirty="0" err="1" smtClean="0">
                <a:solidFill>
                  <a:srgbClr val="0000FF"/>
                </a:solidFill>
              </a:rPr>
              <a:t>eather</a:t>
            </a:r>
            <a:r>
              <a:rPr lang="fr-FR" dirty="0" smtClean="0">
                <a:solidFill>
                  <a:srgbClr val="0000FF"/>
                </a:solidFill>
              </a:rPr>
              <a:t> data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07504" y="1895398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Cropping</a:t>
            </a:r>
            <a:r>
              <a:rPr lang="fr-FR" dirty="0" smtClean="0">
                <a:solidFill>
                  <a:srgbClr val="0000FF"/>
                </a:solidFill>
              </a:rPr>
              <a:t> system description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107504" y="2399454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Soil</a:t>
            </a:r>
            <a:r>
              <a:rPr lang="fr-FR" dirty="0" smtClean="0">
                <a:solidFill>
                  <a:srgbClr val="0000FF"/>
                </a:solidFill>
              </a:rPr>
              <a:t> description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7504" y="2903510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 smtClean="0">
                <a:solidFill>
                  <a:srgbClr val="0000FF"/>
                </a:solidFill>
              </a:rPr>
              <a:t>Landscape</a:t>
            </a:r>
            <a:r>
              <a:rPr lang="fr-FR" dirty="0" smtClean="0">
                <a:solidFill>
                  <a:srgbClr val="0000FF"/>
                </a:solidFill>
              </a:rPr>
              <a:t> description</a:t>
            </a:r>
            <a:endParaRPr lang="fr-FR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2771800" y="14633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smtClean="0"/>
              <a:t>SUNFLO model</a:t>
            </a:r>
            <a:endParaRPr lang="fr-FR" dirty="0"/>
          </a:p>
        </p:txBody>
      </p:sp>
      <p:cxnSp>
        <p:nvCxnSpPr>
          <p:cNvPr id="6" name="Connecteur droit avec flèche 5"/>
          <p:cNvCxnSpPr>
            <a:stCxn id="4" idx="3"/>
            <a:endCxn id="21" idx="1"/>
          </p:cNvCxnSpPr>
          <p:nvPr/>
        </p:nvCxnSpPr>
        <p:spPr>
          <a:xfrm>
            <a:off x="2123728" y="1648016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Connecteur droit avec flèche 22"/>
          <p:cNvCxnSpPr/>
          <p:nvPr/>
        </p:nvCxnSpPr>
        <p:spPr>
          <a:xfrm flipV="1">
            <a:off x="2843808" y="1823390"/>
            <a:ext cx="648072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avec flèche 24"/>
          <p:cNvCxnSpPr/>
          <p:nvPr/>
        </p:nvCxnSpPr>
        <p:spPr>
          <a:xfrm flipV="1">
            <a:off x="4283968" y="1535358"/>
            <a:ext cx="792088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/>
          <p:nvPr/>
        </p:nvCxnSpPr>
        <p:spPr>
          <a:xfrm>
            <a:off x="4283968" y="1730174"/>
            <a:ext cx="792088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Connecteur droit avec flèche 28"/>
          <p:cNvCxnSpPr/>
          <p:nvPr/>
        </p:nvCxnSpPr>
        <p:spPr>
          <a:xfrm flipV="1">
            <a:off x="2843808" y="1967406"/>
            <a:ext cx="2232248" cy="1440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onnecteur droit avec flèche 31"/>
          <p:cNvCxnSpPr/>
          <p:nvPr/>
        </p:nvCxnSpPr>
        <p:spPr>
          <a:xfrm>
            <a:off x="2915816" y="2111422"/>
            <a:ext cx="2160240" cy="7200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/>
          <p:nvPr/>
        </p:nvCxnSpPr>
        <p:spPr>
          <a:xfrm>
            <a:off x="2843808" y="2111422"/>
            <a:ext cx="2232248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Connecteur droit avec flèche 36"/>
          <p:cNvCxnSpPr/>
          <p:nvPr/>
        </p:nvCxnSpPr>
        <p:spPr>
          <a:xfrm>
            <a:off x="2843808" y="2111422"/>
            <a:ext cx="2232248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Connecteur droit avec flèche 40"/>
          <p:cNvCxnSpPr/>
          <p:nvPr/>
        </p:nvCxnSpPr>
        <p:spPr>
          <a:xfrm>
            <a:off x="2843808" y="2111422"/>
            <a:ext cx="2232248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Connecteur droit avec flèche 42"/>
          <p:cNvCxnSpPr/>
          <p:nvPr/>
        </p:nvCxnSpPr>
        <p:spPr>
          <a:xfrm>
            <a:off x="2843808" y="2111422"/>
            <a:ext cx="2232248" cy="93610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Connecteur droit avec flèche 44"/>
          <p:cNvCxnSpPr/>
          <p:nvPr/>
        </p:nvCxnSpPr>
        <p:spPr>
          <a:xfrm>
            <a:off x="2843808" y="2139702"/>
            <a:ext cx="2232248" cy="158417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Connecteur droit avec flèche 46"/>
          <p:cNvCxnSpPr/>
          <p:nvPr/>
        </p:nvCxnSpPr>
        <p:spPr>
          <a:xfrm>
            <a:off x="2843808" y="2111422"/>
            <a:ext cx="2232248" cy="13681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avec flèche 48"/>
          <p:cNvCxnSpPr/>
          <p:nvPr/>
        </p:nvCxnSpPr>
        <p:spPr>
          <a:xfrm>
            <a:off x="1691680" y="2615478"/>
            <a:ext cx="3384376" cy="132442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Connecteur droit avec flèche 50"/>
          <p:cNvCxnSpPr/>
          <p:nvPr/>
        </p:nvCxnSpPr>
        <p:spPr>
          <a:xfrm>
            <a:off x="2267744" y="3191542"/>
            <a:ext cx="2808312" cy="9643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/>
          <p:cNvCxnSpPr/>
          <p:nvPr/>
        </p:nvCxnSpPr>
        <p:spPr>
          <a:xfrm>
            <a:off x="2843808" y="2139702"/>
            <a:ext cx="2232248" cy="115212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Connecteur droit avec flèche 57"/>
          <p:cNvCxnSpPr/>
          <p:nvPr/>
        </p:nvCxnSpPr>
        <p:spPr>
          <a:xfrm flipV="1">
            <a:off x="2123728" y="1347614"/>
            <a:ext cx="2952328" cy="288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0" name="Connecteur droit avec flèche 59"/>
          <p:cNvCxnSpPr/>
          <p:nvPr/>
        </p:nvCxnSpPr>
        <p:spPr>
          <a:xfrm flipV="1">
            <a:off x="2123728" y="1118890"/>
            <a:ext cx="2952328" cy="50405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3775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197008" cy="465998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5364088" y="1419622"/>
            <a:ext cx="3563888" cy="1200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err="1">
                <a:solidFill>
                  <a:srgbClr val="008000"/>
                </a:solidFill>
              </a:rPr>
              <a:t>Q</a:t>
            </a:r>
            <a:r>
              <a:rPr lang="fr-FR" sz="2400" b="1" dirty="0" err="1" smtClean="0">
                <a:solidFill>
                  <a:srgbClr val="008000"/>
                </a:solidFill>
              </a:rPr>
              <a:t>uality</a:t>
            </a:r>
            <a:r>
              <a:rPr lang="fr-FR" sz="2400" b="1" dirty="0" smtClean="0">
                <a:solidFill>
                  <a:srgbClr val="008000"/>
                </a:solidFill>
              </a:rPr>
              <a:t> of </a:t>
            </a:r>
            <a:r>
              <a:rPr lang="fr-FR" sz="2400" b="1" dirty="0" err="1" smtClean="0">
                <a:solidFill>
                  <a:srgbClr val="008000"/>
                </a:solidFill>
              </a:rPr>
              <a:t>prediction</a:t>
            </a:r>
            <a:r>
              <a:rPr lang="fr-FR" sz="2400" b="1" dirty="0" smtClean="0">
                <a:solidFill>
                  <a:srgbClr val="008000"/>
                </a:solidFill>
              </a:rPr>
              <a:t> of</a:t>
            </a:r>
          </a:p>
          <a:p>
            <a:r>
              <a:rPr lang="fr-FR" sz="2400" b="1" dirty="0" smtClean="0">
                <a:solidFill>
                  <a:srgbClr val="008000"/>
                </a:solidFill>
              </a:rPr>
              <a:t>IPSIM-SUNFLOWER-PHOMA BLACK STEM </a:t>
            </a:r>
            <a:endParaRPr lang="fr-FR" sz="2400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06970"/>
            <a:ext cx="9144000" cy="636530"/>
          </a:xfrm>
          <a:prstGeom prst="rect">
            <a:avLst/>
          </a:prstGeom>
        </p:spPr>
      </p:pic>
      <p:pic>
        <p:nvPicPr>
          <p:cNvPr id="7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3823888"/>
            <a:ext cx="4071392" cy="687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718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347864" y="34826"/>
            <a:ext cx="304918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</a:rPr>
              <a:t>3 simulation </a:t>
            </a:r>
            <a:r>
              <a:rPr lang="fr-FR" sz="2400" b="1" dirty="0" err="1" smtClean="0">
                <a:solidFill>
                  <a:srgbClr val="008000"/>
                </a:solidFill>
              </a:rPr>
              <a:t>example</a:t>
            </a:r>
            <a:r>
              <a:rPr lang="fr-FR" sz="2400" b="1" dirty="0" err="1">
                <a:solidFill>
                  <a:srgbClr val="008000"/>
                </a:solidFill>
              </a:rPr>
              <a:t>s</a:t>
            </a:r>
            <a:endParaRPr lang="fr-FR" sz="2400" dirty="0"/>
          </a:p>
        </p:txBody>
      </p:sp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6256470"/>
              </p:ext>
            </p:extLst>
          </p:nvPr>
        </p:nvGraphicFramePr>
        <p:xfrm>
          <a:off x="32544" y="627534"/>
          <a:ext cx="9111457" cy="3960439"/>
        </p:xfrm>
        <a:graphic>
          <a:graphicData uri="http://schemas.openxmlformats.org/drawingml/2006/table">
            <a:tbl>
              <a:tblPr/>
              <a:tblGrid>
                <a:gridCol w="514102"/>
                <a:gridCol w="514102"/>
                <a:gridCol w="514102"/>
                <a:gridCol w="1969404"/>
                <a:gridCol w="1882401"/>
                <a:gridCol w="1858673"/>
                <a:gridCol w="1858673"/>
              </a:tblGrid>
              <a:tr h="232967"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1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Midi-Pyrénées, 1999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Midi-Pyrénées, 2000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Poitou-Charentes, 2007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status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flowering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 status at bud stage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CFFC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Crop</a:t>
                      </a:r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 </a:t>
                      </a:r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sequence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At least 3 year rotation 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Sunflower every other year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Sunflower every other year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Tillage after harvest of pre-preceeding crop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Tillage without ploughing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Ploughing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 sowing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Tillage after harvest of preceeding crop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Ploughing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Tillage without ploughing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Direct sowing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Sowing date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Standard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Standard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Standard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Chemical control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Yes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Genetic control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Biological control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Seed transmission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ABF8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Soil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4BD97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Neutral</a:t>
                      </a:r>
                      <a:endParaRPr lang="fr-F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Neutral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Neutral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Weather/ primary inoculum production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Weather / infections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Unfavorable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Weather / injury development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8DB4E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Phoma stem canker prevalence at the landscape level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FBFB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Favorable to the disease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  <a:tr h="232967">
                <a:tc gridSpan="4">
                  <a:txBody>
                    <a:bodyPr/>
                    <a:lstStyle/>
                    <a:p>
                      <a:pPr algn="l" fontAlgn="b"/>
                      <a:r>
                        <a:rPr lang="fr-FR" sz="1200" b="1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Phoma stem canker severity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Null to low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Medium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r-F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High</a:t>
                      </a:r>
                    </a:p>
                  </a:txBody>
                  <a:tcPr marL="7144" marR="7144" marT="7144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</a:tr>
            </a:tbl>
          </a:graphicData>
        </a:graphic>
      </p:graphicFrame>
      <p:sp>
        <p:nvSpPr>
          <p:cNvPr id="12" name="Ellipse 11"/>
          <p:cNvSpPr/>
          <p:nvPr/>
        </p:nvSpPr>
        <p:spPr>
          <a:xfrm>
            <a:off x="-108520" y="4371950"/>
            <a:ext cx="9252520" cy="288032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92436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51520" y="0"/>
            <a:ext cx="15227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</a:rPr>
              <a:t>Discussion</a:t>
            </a:r>
            <a:endParaRPr lang="fr-FR" sz="2400" dirty="0"/>
          </a:p>
        </p:txBody>
      </p:sp>
      <p:sp>
        <p:nvSpPr>
          <p:cNvPr id="27" name="Rectangle 26"/>
          <p:cNvSpPr/>
          <p:nvPr/>
        </p:nvSpPr>
        <p:spPr>
          <a:xfrm>
            <a:off x="467544" y="555526"/>
            <a:ext cx="508534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err="1" smtClean="0">
                <a:solidFill>
                  <a:srgbClr val="008000"/>
                </a:solidFill>
              </a:rPr>
              <a:t>Methodological</a:t>
            </a:r>
            <a:r>
              <a:rPr lang="fr-FR" sz="2000" b="1" dirty="0" smtClean="0">
                <a:solidFill>
                  <a:srgbClr val="008000"/>
                </a:solidFill>
              </a:rPr>
              <a:t> </a:t>
            </a:r>
            <a:r>
              <a:rPr lang="fr-FR" sz="2000" b="1" dirty="0" err="1" smtClean="0">
                <a:solidFill>
                  <a:srgbClr val="008000"/>
                </a:solidFill>
              </a:rPr>
              <a:t>breakthroughts</a:t>
            </a:r>
            <a:r>
              <a:rPr lang="fr-FR" sz="2000" b="1" dirty="0" smtClean="0">
                <a:solidFill>
                  <a:srgbClr val="008000"/>
                </a:solidFill>
              </a:rPr>
              <a:t> in </a:t>
            </a:r>
            <a:r>
              <a:rPr lang="fr-FR" sz="2000" b="1" dirty="0" err="1" smtClean="0">
                <a:solidFill>
                  <a:srgbClr val="008000"/>
                </a:solidFill>
              </a:rPr>
              <a:t>modelling</a:t>
            </a:r>
            <a:endParaRPr lang="fr-FR" sz="2000" dirty="0"/>
          </a:p>
        </p:txBody>
      </p:sp>
      <p:sp>
        <p:nvSpPr>
          <p:cNvPr id="2" name="Rectangle 1"/>
          <p:cNvSpPr/>
          <p:nvPr/>
        </p:nvSpPr>
        <p:spPr>
          <a:xfrm>
            <a:off x="899592" y="843558"/>
            <a:ext cx="6858000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- </a:t>
            </a:r>
            <a:r>
              <a:rPr lang="fr-FR" dirty="0" err="1" smtClean="0"/>
              <a:t>Combination</a:t>
            </a:r>
            <a:r>
              <a:rPr lang="fr-FR" dirty="0" smtClean="0"/>
              <a:t> </a:t>
            </a:r>
            <a:r>
              <a:rPr lang="fr-FR" dirty="0"/>
              <a:t>of expert </a:t>
            </a:r>
            <a:r>
              <a:rPr lang="fr-FR" dirty="0" err="1"/>
              <a:t>knowledge</a:t>
            </a:r>
            <a:r>
              <a:rPr lang="fr-FR" dirty="0" smtClean="0"/>
              <a:t>, </a:t>
            </a:r>
            <a:r>
              <a:rPr lang="fr-FR" dirty="0" err="1" smtClean="0"/>
              <a:t>existing</a:t>
            </a:r>
            <a:r>
              <a:rPr lang="fr-FR" dirty="0" smtClean="0"/>
              <a:t> </a:t>
            </a:r>
            <a:r>
              <a:rPr lang="fr-FR" dirty="0" err="1"/>
              <a:t>models</a:t>
            </a:r>
            <a:r>
              <a:rPr lang="fr-FR" dirty="0"/>
              <a:t> and data</a:t>
            </a:r>
          </a:p>
          <a:p>
            <a:r>
              <a:rPr lang="fr-FR" dirty="0" smtClean="0"/>
              <a:t>- </a:t>
            </a:r>
            <a:r>
              <a:rPr lang="fr-FR" dirty="0" err="1" smtClean="0"/>
              <a:t>Fair</a:t>
            </a:r>
            <a:r>
              <a:rPr lang="fr-FR" dirty="0" smtClean="0"/>
              <a:t> </a:t>
            </a:r>
            <a:r>
              <a:rPr lang="fr-FR" dirty="0" err="1"/>
              <a:t>predictive</a:t>
            </a:r>
            <a:r>
              <a:rPr lang="fr-FR" dirty="0"/>
              <a:t> </a:t>
            </a:r>
            <a:r>
              <a:rPr lang="fr-FR" dirty="0" err="1"/>
              <a:t>quality</a:t>
            </a:r>
            <a:r>
              <a:rPr lang="fr-FR" dirty="0"/>
              <a:t> </a:t>
            </a:r>
            <a:r>
              <a:rPr lang="fr-FR" dirty="0" err="1"/>
              <a:t>considering</a:t>
            </a:r>
            <a:r>
              <a:rPr lang="fr-FR" dirty="0"/>
              <a:t> </a:t>
            </a:r>
            <a:r>
              <a:rPr lang="fr-FR" dirty="0" err="1"/>
              <a:t>that</a:t>
            </a:r>
            <a:r>
              <a:rPr lang="fr-FR" dirty="0"/>
              <a:t> </a:t>
            </a:r>
            <a:r>
              <a:rPr lang="fr-FR" dirty="0" smtClean="0"/>
              <a:t>no calibration </a:t>
            </a:r>
            <a:r>
              <a:rPr lang="fr-FR" dirty="0" err="1"/>
              <a:t>was</a:t>
            </a:r>
            <a:r>
              <a:rPr lang="fr-FR" dirty="0"/>
              <a:t> </a:t>
            </a:r>
            <a:r>
              <a:rPr lang="fr-FR" dirty="0" err="1"/>
              <a:t>performed</a:t>
            </a:r>
            <a:endParaRPr lang="fr-FR" dirty="0"/>
          </a:p>
          <a:p>
            <a:r>
              <a:rPr lang="fr-FR" dirty="0" smtClean="0"/>
              <a:t>- Transparent</a:t>
            </a:r>
            <a:endParaRPr lang="fr-FR" dirty="0"/>
          </a:p>
          <a:p>
            <a:r>
              <a:rPr lang="fr-FR" dirty="0" smtClean="0"/>
              <a:t>- </a:t>
            </a:r>
            <a:r>
              <a:rPr lang="fr-FR" dirty="0" err="1" smtClean="0"/>
              <a:t>Very</a:t>
            </a:r>
            <a:r>
              <a:rPr lang="fr-FR" dirty="0" smtClean="0"/>
              <a:t> </a:t>
            </a:r>
            <a:r>
              <a:rPr lang="fr-FR" dirty="0" err="1"/>
              <a:t>easy</a:t>
            </a:r>
            <a:r>
              <a:rPr lang="fr-FR" dirty="0"/>
              <a:t> to </a:t>
            </a:r>
            <a:r>
              <a:rPr lang="fr-FR" dirty="0" err="1"/>
              <a:t>develop</a:t>
            </a:r>
            <a:r>
              <a:rPr lang="fr-FR" dirty="0"/>
              <a:t> and to </a:t>
            </a:r>
            <a:r>
              <a:rPr lang="fr-FR" dirty="0" err="1"/>
              <a:t>present</a:t>
            </a:r>
            <a:endParaRPr lang="fr-FR" dirty="0"/>
          </a:p>
          <a:p>
            <a:r>
              <a:rPr lang="fr-FR" dirty="0" smtClean="0"/>
              <a:t>- Great </a:t>
            </a:r>
            <a:r>
              <a:rPr lang="fr-FR" dirty="0"/>
              <a:t>for </a:t>
            </a:r>
            <a:r>
              <a:rPr lang="fr-FR" dirty="0" err="1"/>
              <a:t>communicating</a:t>
            </a:r>
            <a:r>
              <a:rPr lang="fr-FR" dirty="0"/>
              <a:t> and </a:t>
            </a:r>
            <a:r>
              <a:rPr lang="fr-FR" dirty="0" err="1"/>
              <a:t>teaching</a:t>
            </a:r>
            <a:endParaRPr lang="fr-FR" dirty="0"/>
          </a:p>
          <a:p>
            <a:r>
              <a:rPr lang="fr-FR" dirty="0" smtClean="0"/>
              <a:t>- </a:t>
            </a:r>
            <a:r>
              <a:rPr lang="fr-FR" dirty="0" err="1" smtClean="0"/>
              <a:t>Better</a:t>
            </a:r>
            <a:r>
              <a:rPr lang="fr-FR" dirty="0" smtClean="0"/>
              <a:t> </a:t>
            </a:r>
            <a:r>
              <a:rPr lang="fr-FR" dirty="0"/>
              <a:t>vertical and horizontal </a:t>
            </a:r>
            <a:r>
              <a:rPr lang="fr-FR" dirty="0" err="1" smtClean="0"/>
              <a:t>integrations</a:t>
            </a:r>
            <a:r>
              <a:rPr lang="fr-FR" dirty="0" smtClean="0"/>
              <a:t> in </a:t>
            </a:r>
            <a:r>
              <a:rPr lang="fr-FR" dirty="0"/>
              <a:t>IPM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67544" y="2715766"/>
            <a:ext cx="152079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000" b="1" dirty="0" smtClean="0">
                <a:solidFill>
                  <a:srgbClr val="008000"/>
                </a:solidFill>
              </a:rPr>
              <a:t>Perspectives</a:t>
            </a:r>
            <a:endParaRPr lang="fr-FR" sz="2000" dirty="0"/>
          </a:p>
        </p:txBody>
      </p:sp>
      <p:sp>
        <p:nvSpPr>
          <p:cNvPr id="30" name="Rectangle 29"/>
          <p:cNvSpPr/>
          <p:nvPr/>
        </p:nvSpPr>
        <p:spPr>
          <a:xfrm>
            <a:off x="899592" y="3003798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 smtClean="0"/>
              <a:t>- Design of </a:t>
            </a:r>
            <a:r>
              <a:rPr lang="fr-FR" dirty="0" err="1" smtClean="0"/>
              <a:t>various</a:t>
            </a:r>
            <a:r>
              <a:rPr lang="fr-FR" dirty="0" smtClean="0"/>
              <a:t> </a:t>
            </a:r>
            <a:r>
              <a:rPr lang="fr-FR" dirty="0" err="1" smtClean="0"/>
              <a:t>sub-models</a:t>
            </a:r>
            <a:r>
              <a:rPr lang="fr-FR" dirty="0" smtClean="0"/>
              <a:t> : </a:t>
            </a:r>
            <a:r>
              <a:rPr lang="fr-FR" dirty="0" err="1" smtClean="0"/>
              <a:t>Downy</a:t>
            </a:r>
            <a:r>
              <a:rPr lang="fr-FR" dirty="0" smtClean="0"/>
              <a:t> </a:t>
            </a:r>
            <a:r>
              <a:rPr lang="fr-FR" dirty="0" err="1" smtClean="0"/>
              <a:t>mildew</a:t>
            </a:r>
            <a:r>
              <a:rPr lang="fr-FR" dirty="0" smtClean="0"/>
              <a:t>, White </a:t>
            </a:r>
            <a:r>
              <a:rPr lang="fr-FR" dirty="0" err="1" smtClean="0"/>
              <a:t>mold</a:t>
            </a:r>
            <a:r>
              <a:rPr lang="fr-FR" dirty="0" smtClean="0"/>
              <a:t>, </a:t>
            </a:r>
            <a:r>
              <a:rPr lang="fr-FR" dirty="0" err="1" smtClean="0"/>
              <a:t>Phomopsis</a:t>
            </a:r>
            <a:r>
              <a:rPr lang="fr-FR" dirty="0" smtClean="0"/>
              <a:t> stem 	</a:t>
            </a:r>
            <a:r>
              <a:rPr lang="fr-FR" dirty="0" err="1" smtClean="0"/>
              <a:t>canker</a:t>
            </a:r>
            <a:r>
              <a:rPr lang="fr-FR" dirty="0" smtClean="0"/>
              <a:t>, </a:t>
            </a:r>
            <a:r>
              <a:rPr lang="fr-FR" dirty="0" err="1" smtClean="0"/>
              <a:t>Phoma</a:t>
            </a:r>
            <a:r>
              <a:rPr lang="fr-FR" dirty="0" smtClean="0"/>
              <a:t> black stem, </a:t>
            </a:r>
            <a:r>
              <a:rPr lang="fr-FR" dirty="0" err="1" smtClean="0"/>
              <a:t>Verticillium</a:t>
            </a:r>
            <a:r>
              <a:rPr lang="fr-FR" dirty="0" smtClean="0"/>
              <a:t>, </a:t>
            </a:r>
            <a:r>
              <a:rPr lang="fr-FR" dirty="0" err="1" smtClean="0"/>
              <a:t>Broom</a:t>
            </a:r>
            <a:r>
              <a:rPr lang="fr-FR" dirty="0" smtClean="0"/>
              <a:t> </a:t>
            </a:r>
            <a:r>
              <a:rPr lang="fr-FR" dirty="0" err="1" smtClean="0"/>
              <a:t>rape</a:t>
            </a:r>
            <a:r>
              <a:rPr lang="fr-FR" dirty="0" smtClean="0"/>
              <a:t>, </a:t>
            </a:r>
            <a:r>
              <a:rPr lang="is-IS" dirty="0" smtClean="0"/>
              <a:t>…</a:t>
            </a:r>
            <a:endParaRPr lang="fr-FR" dirty="0" smtClean="0"/>
          </a:p>
          <a:p>
            <a:r>
              <a:rPr lang="fr-FR" dirty="0" smtClean="0"/>
              <a:t>- </a:t>
            </a:r>
            <a:r>
              <a:rPr lang="fr-FR" dirty="0" err="1" smtClean="0"/>
              <a:t>Methodological</a:t>
            </a:r>
            <a:r>
              <a:rPr lang="fr-FR" dirty="0" smtClean="0"/>
              <a:t> </a:t>
            </a:r>
            <a:r>
              <a:rPr lang="fr-FR" dirty="0" err="1" smtClean="0"/>
              <a:t>developments</a:t>
            </a:r>
            <a:endParaRPr lang="fr-FR" dirty="0" smtClean="0"/>
          </a:p>
          <a:p>
            <a:r>
              <a:rPr lang="fr-FR" dirty="0" smtClean="0"/>
              <a:t>- </a:t>
            </a:r>
            <a:r>
              <a:rPr lang="fr-FR" dirty="0" err="1" smtClean="0"/>
              <a:t>PhD</a:t>
            </a:r>
            <a:r>
              <a:rPr lang="fr-FR" dirty="0" smtClean="0"/>
              <a:t> </a:t>
            </a:r>
            <a:r>
              <a:rPr lang="fr-FR" dirty="0" err="1" smtClean="0"/>
              <a:t>thesis</a:t>
            </a:r>
            <a:r>
              <a:rPr lang="fr-FR" dirty="0" smtClean="0"/>
              <a:t> </a:t>
            </a:r>
            <a:r>
              <a:rPr lang="fr-FR" dirty="0" err="1" smtClean="0"/>
              <a:t>starting</a:t>
            </a:r>
            <a:r>
              <a:rPr lang="fr-FR" dirty="0" smtClean="0"/>
              <a:t> </a:t>
            </a:r>
            <a:r>
              <a:rPr lang="fr-FR" dirty="0" err="1" smtClean="0"/>
              <a:t>September</a:t>
            </a:r>
            <a:r>
              <a:rPr lang="fr-FR" dirty="0" smtClean="0"/>
              <a:t> 2016</a:t>
            </a:r>
            <a:endParaRPr lang="is-IS" dirty="0" smtClean="0"/>
          </a:p>
        </p:txBody>
      </p:sp>
    </p:spTree>
    <p:extLst>
      <p:ext uri="{BB962C8B-B14F-4D97-AF65-F5344CB8AC3E}">
        <p14:creationId xmlns:p14="http://schemas.microsoft.com/office/powerpoint/2010/main" val="16818155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2240" y="26690"/>
            <a:ext cx="2160240" cy="159248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1083389"/>
            <a:ext cx="8892178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Tx/>
              <a:buChar char="-"/>
            </a:pPr>
            <a:r>
              <a:rPr lang="fr-FR" dirty="0" smtClean="0"/>
              <a:t>Expert </a:t>
            </a:r>
            <a:r>
              <a:rPr lang="fr-FR" dirty="0" err="1" smtClean="0"/>
              <a:t>knowledge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smtClean="0"/>
              <a:t>Simulation </a:t>
            </a:r>
            <a:r>
              <a:rPr lang="fr-FR" dirty="0" err="1" smtClean="0"/>
              <a:t>models</a:t>
            </a:r>
            <a:endParaRPr lang="fr-FR" dirty="0" smtClean="0"/>
          </a:p>
          <a:p>
            <a:pPr marL="285750" indent="-285750">
              <a:buFontTx/>
              <a:buChar char="-"/>
            </a:pPr>
            <a:r>
              <a:rPr lang="fr-FR" dirty="0" err="1"/>
              <a:t>Datasets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description of </a:t>
            </a:r>
            <a:r>
              <a:rPr lang="fr-FR" dirty="0" err="1"/>
              <a:t>cropping</a:t>
            </a:r>
            <a:r>
              <a:rPr lang="fr-FR" dirty="0"/>
              <a:t> practices, </a:t>
            </a:r>
            <a:r>
              <a:rPr lang="fr-FR" dirty="0" err="1"/>
              <a:t>soil&amp;weather</a:t>
            </a:r>
            <a:r>
              <a:rPr lang="fr-FR" dirty="0"/>
              <a:t>, </a:t>
            </a:r>
            <a:r>
              <a:rPr lang="fr-FR" dirty="0" err="1"/>
              <a:t>landscape</a:t>
            </a:r>
            <a:r>
              <a:rPr lang="fr-FR" dirty="0"/>
              <a:t> and </a:t>
            </a:r>
            <a:r>
              <a:rPr lang="fr-FR" dirty="0" err="1"/>
              <a:t>pest</a:t>
            </a:r>
            <a:r>
              <a:rPr lang="fr-FR" dirty="0"/>
              <a:t> injuries</a:t>
            </a: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sp>
        <p:nvSpPr>
          <p:cNvPr id="7" name="Rectangle 6"/>
          <p:cNvSpPr/>
          <p:nvPr/>
        </p:nvSpPr>
        <p:spPr>
          <a:xfrm>
            <a:off x="1907704" y="-20538"/>
            <a:ext cx="48190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</a:rPr>
              <a:t>In the </a:t>
            </a:r>
            <a:r>
              <a:rPr lang="fr-FR" sz="2400" b="1" dirty="0" err="1" smtClean="0">
                <a:solidFill>
                  <a:srgbClr val="008000"/>
                </a:solidFill>
              </a:rPr>
              <a:t>war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against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sunflower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pests</a:t>
            </a:r>
            <a:r>
              <a:rPr lang="is-IS" sz="2400" b="1" dirty="0" smtClean="0">
                <a:solidFill>
                  <a:srgbClr val="008000"/>
                </a:solidFill>
              </a:rPr>
              <a:t>…</a:t>
            </a:r>
            <a:endParaRPr lang="fr-FR" sz="2400" dirty="0"/>
          </a:p>
        </p:txBody>
      </p:sp>
      <p:sp>
        <p:nvSpPr>
          <p:cNvPr id="8" name="Rectangle 7"/>
          <p:cNvSpPr/>
          <p:nvPr/>
        </p:nvSpPr>
        <p:spPr>
          <a:xfrm>
            <a:off x="179512" y="2499742"/>
            <a:ext cx="21991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smtClean="0">
                <a:solidFill>
                  <a:srgbClr val="008000"/>
                </a:solidFill>
              </a:rPr>
              <a:t>Or contact one of us!</a:t>
            </a:r>
            <a:endParaRPr lang="fr-FR" dirty="0"/>
          </a:p>
        </p:txBody>
      </p:sp>
      <p:sp>
        <p:nvSpPr>
          <p:cNvPr id="10" name="Rectangle 9"/>
          <p:cNvSpPr/>
          <p:nvPr/>
        </p:nvSpPr>
        <p:spPr>
          <a:xfrm>
            <a:off x="2627784" y="2092310"/>
            <a:ext cx="36808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dirty="0" err="1" smtClean="0"/>
              <a:t>Jean-Noel.Aubertot@toulouse.inra.fr</a:t>
            </a:r>
            <a:endParaRPr lang="fr-FR" dirty="0"/>
          </a:p>
        </p:txBody>
      </p:sp>
      <p:sp>
        <p:nvSpPr>
          <p:cNvPr id="11" name="Rectangle 10"/>
          <p:cNvSpPr/>
          <p:nvPr/>
        </p:nvSpPr>
        <p:spPr>
          <a:xfrm>
            <a:off x="179512" y="2130410"/>
            <a:ext cx="25043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rgbClr val="008000"/>
                </a:solidFill>
              </a:rPr>
              <a:t>Please</a:t>
            </a:r>
            <a:r>
              <a:rPr lang="fr-FR" b="1" dirty="0" smtClean="0">
                <a:solidFill>
                  <a:srgbClr val="008000"/>
                </a:solidFill>
              </a:rPr>
              <a:t> </a:t>
            </a:r>
            <a:r>
              <a:rPr lang="fr-FR" b="1" dirty="0" err="1">
                <a:solidFill>
                  <a:srgbClr val="008000"/>
                </a:solidFill>
              </a:rPr>
              <a:t>s</a:t>
            </a:r>
            <a:r>
              <a:rPr lang="fr-FR" b="1" dirty="0" err="1" smtClean="0">
                <a:solidFill>
                  <a:srgbClr val="008000"/>
                </a:solidFill>
              </a:rPr>
              <a:t>end</a:t>
            </a:r>
            <a:r>
              <a:rPr lang="fr-FR" b="1" dirty="0" smtClean="0">
                <a:solidFill>
                  <a:srgbClr val="008000"/>
                </a:solidFill>
              </a:rPr>
              <a:t> an email to:</a:t>
            </a:r>
            <a:endParaRPr lang="fr-FR" dirty="0"/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11411" t="13778" r="25352" b="59524"/>
          <a:stretch/>
        </p:blipFill>
        <p:spPr>
          <a:xfrm>
            <a:off x="-36511" y="2859782"/>
            <a:ext cx="9180512" cy="2291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610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512" y="2497796"/>
            <a:ext cx="1440160" cy="1946162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8643" y="2499742"/>
            <a:ext cx="2349261" cy="1944216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499742"/>
            <a:ext cx="1944216" cy="1944216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119" y="2499742"/>
            <a:ext cx="1461817" cy="1944216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92280" y="2499742"/>
            <a:ext cx="2376264" cy="197439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-180528" y="156363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Downy</a:t>
            </a:r>
            <a:r>
              <a:rPr lang="fr-FR" b="1" dirty="0" smtClean="0"/>
              <a:t> </a:t>
            </a:r>
            <a:r>
              <a:rPr lang="fr-FR" b="1" dirty="0" err="1" smtClean="0"/>
              <a:t>mildew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i="1" dirty="0" smtClean="0"/>
              <a:t>Plasmopara </a:t>
            </a:r>
            <a:r>
              <a:rPr lang="fr-FR" i="1" dirty="0" err="1" smtClean="0"/>
              <a:t>halstedii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8" name="ZoneTexte 7"/>
          <p:cNvSpPr txBox="1"/>
          <p:nvPr/>
        </p:nvSpPr>
        <p:spPr>
          <a:xfrm>
            <a:off x="1691680" y="156363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/>
              <a:t>White </a:t>
            </a:r>
            <a:r>
              <a:rPr lang="fr-FR" b="1" dirty="0" err="1" smtClean="0"/>
              <a:t>mold</a:t>
            </a:r>
            <a:r>
              <a:rPr lang="fr-FR" b="1" dirty="0" smtClean="0"/>
              <a:t> </a:t>
            </a:r>
            <a:r>
              <a:rPr lang="fr-FR" dirty="0" smtClean="0"/>
              <a:t>(</a:t>
            </a:r>
            <a:r>
              <a:rPr lang="fr-FR" i="1" dirty="0" err="1" smtClean="0"/>
              <a:t>Sclerotinia</a:t>
            </a:r>
            <a:r>
              <a:rPr lang="fr-FR" i="1" dirty="0" smtClean="0"/>
              <a:t> </a:t>
            </a:r>
            <a:r>
              <a:rPr lang="fr-FR" i="1" dirty="0" err="1" smtClean="0"/>
              <a:t>sclerotiorum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9" name="ZoneTexte 8"/>
          <p:cNvSpPr txBox="1"/>
          <p:nvPr/>
        </p:nvSpPr>
        <p:spPr>
          <a:xfrm>
            <a:off x="3491880" y="1563638"/>
            <a:ext cx="2232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Phomopsis</a:t>
            </a:r>
            <a:r>
              <a:rPr lang="fr-FR" b="1" dirty="0" smtClean="0"/>
              <a:t> stem </a:t>
            </a:r>
            <a:r>
              <a:rPr lang="fr-FR" b="1" dirty="0" err="1" smtClean="0"/>
              <a:t>canker</a:t>
            </a:r>
            <a:r>
              <a:rPr lang="fr-FR" dirty="0"/>
              <a:t/>
            </a:r>
            <a:br>
              <a:rPr lang="fr-FR" dirty="0"/>
            </a:br>
            <a:r>
              <a:rPr lang="fr-FR" dirty="0" smtClean="0"/>
              <a:t>(</a:t>
            </a:r>
            <a:r>
              <a:rPr lang="fr-FR" i="1" dirty="0" err="1"/>
              <a:t>Diaporthe</a:t>
            </a:r>
            <a:r>
              <a:rPr lang="fr-FR" i="1" dirty="0"/>
              <a:t> </a:t>
            </a:r>
            <a:r>
              <a:rPr lang="fr-FR" i="1" dirty="0" err="1"/>
              <a:t>helianthi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0" name="ZoneTexte 9"/>
          <p:cNvSpPr txBox="1"/>
          <p:nvPr/>
        </p:nvSpPr>
        <p:spPr>
          <a:xfrm>
            <a:off x="5508104" y="156363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Phoma</a:t>
            </a:r>
            <a:r>
              <a:rPr lang="fr-FR" b="1" dirty="0" smtClean="0"/>
              <a:t> black stem </a:t>
            </a:r>
            <a:r>
              <a:rPr lang="fr-FR" dirty="0" smtClean="0"/>
              <a:t>(</a:t>
            </a:r>
            <a:r>
              <a:rPr lang="fr-FR" i="1" dirty="0" err="1"/>
              <a:t>Phoma</a:t>
            </a:r>
            <a:r>
              <a:rPr lang="fr-FR" i="1" dirty="0"/>
              <a:t> </a:t>
            </a:r>
            <a:r>
              <a:rPr lang="fr-FR" i="1" dirty="0" err="1"/>
              <a:t>macdonaldii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1" name="ZoneTexte 10"/>
          <p:cNvSpPr txBox="1"/>
          <p:nvPr/>
        </p:nvSpPr>
        <p:spPr>
          <a:xfrm>
            <a:off x="7199784" y="1563638"/>
            <a:ext cx="194421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 smtClean="0"/>
              <a:t>Verticillium</a:t>
            </a:r>
            <a:r>
              <a:rPr lang="fr-FR" dirty="0" smtClean="0"/>
              <a:t> (</a:t>
            </a:r>
            <a:r>
              <a:rPr lang="fr-FR" i="1" dirty="0" err="1" smtClean="0"/>
              <a:t>Verticillium</a:t>
            </a:r>
            <a:r>
              <a:rPr lang="fr-FR" i="1" dirty="0" smtClean="0"/>
              <a:t> </a:t>
            </a:r>
            <a:r>
              <a:rPr lang="fr-FR" i="1" dirty="0" err="1" smtClean="0"/>
              <a:t>dahliae</a:t>
            </a:r>
            <a:r>
              <a:rPr lang="fr-FR" dirty="0" smtClean="0"/>
              <a:t>)</a:t>
            </a:r>
            <a:endParaRPr lang="fr-FR" dirty="0"/>
          </a:p>
        </p:txBody>
      </p:sp>
      <p:sp>
        <p:nvSpPr>
          <p:cNvPr id="12" name="Rectangle 11"/>
          <p:cNvSpPr/>
          <p:nvPr/>
        </p:nvSpPr>
        <p:spPr>
          <a:xfrm>
            <a:off x="-36512" y="444609"/>
            <a:ext cx="91805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</a:rPr>
              <a:t>A </a:t>
            </a:r>
            <a:r>
              <a:rPr lang="fr-FR" sz="2400" b="1" dirty="0" err="1" smtClean="0">
                <a:solidFill>
                  <a:srgbClr val="008000"/>
                </a:solidFill>
              </a:rPr>
              <a:t>yield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limiting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fungal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complex</a:t>
            </a:r>
            <a:r>
              <a:rPr lang="fr-FR" sz="2400" b="1" dirty="0">
                <a:solidFill>
                  <a:srgbClr val="008000"/>
                </a:solidFill>
              </a:rPr>
              <a:t/>
            </a:r>
            <a:br>
              <a:rPr lang="fr-FR" sz="2400" b="1" dirty="0">
                <a:solidFill>
                  <a:srgbClr val="008000"/>
                </a:solidFill>
              </a:rPr>
            </a:br>
            <a:r>
              <a:rPr lang="fr-FR" sz="2400" b="1" dirty="0" smtClean="0">
                <a:solidFill>
                  <a:srgbClr val="008000"/>
                </a:solidFill>
              </a:rPr>
              <a:t>(non-exhaustive </a:t>
            </a:r>
            <a:r>
              <a:rPr lang="fr-FR" sz="2400" b="1" dirty="0" err="1" smtClean="0">
                <a:solidFill>
                  <a:srgbClr val="008000"/>
                </a:solidFill>
              </a:rPr>
              <a:t>list</a:t>
            </a:r>
            <a:r>
              <a:rPr lang="fr-FR" sz="2400" b="1" dirty="0" smtClean="0">
                <a:solidFill>
                  <a:srgbClr val="008000"/>
                </a:solidFill>
              </a:rPr>
              <a:t>!, cf. </a:t>
            </a:r>
            <a:r>
              <a:rPr lang="fr-FR" sz="2400" b="1" dirty="0" err="1" smtClean="0">
                <a:solidFill>
                  <a:srgbClr val="008000"/>
                </a:solidFill>
              </a:rPr>
              <a:t>presentation</a:t>
            </a:r>
            <a:r>
              <a:rPr lang="fr-FR" sz="2400" b="1" dirty="0" smtClean="0">
                <a:solidFill>
                  <a:srgbClr val="008000"/>
                </a:solidFill>
              </a:rPr>
              <a:t> of Prof </a:t>
            </a:r>
            <a:r>
              <a:rPr lang="fr-FR" sz="2400" b="1" dirty="0" err="1" smtClean="0">
                <a:solidFill>
                  <a:srgbClr val="008000"/>
                </a:solidFill>
              </a:rPr>
              <a:t>Maširevič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yesterday</a:t>
            </a:r>
            <a:r>
              <a:rPr lang="fr-FR" sz="2400" b="1" dirty="0" smtClean="0">
                <a:solidFill>
                  <a:srgbClr val="008000"/>
                </a:solidFill>
              </a:rPr>
              <a:t>)</a:t>
            </a:r>
            <a:endParaRPr lang="fr-FR" sz="2400" dirty="0">
              <a:solidFill>
                <a:srgbClr val="008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0159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71800" y="-92546"/>
            <a:ext cx="662473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</a:rPr>
              <a:t>How to </a:t>
            </a:r>
            <a:r>
              <a:rPr lang="fr-FR" sz="2800" b="1" dirty="0" err="1" smtClean="0">
                <a:solidFill>
                  <a:srgbClr val="008000"/>
                </a:solidFill>
              </a:rPr>
              <a:t>contain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dirty="0" err="1" smtClean="0">
                <a:solidFill>
                  <a:srgbClr val="008000"/>
                </a:solidFill>
              </a:rPr>
              <a:t>fungal</a:t>
            </a:r>
            <a:r>
              <a:rPr lang="fr-FR" sz="2800" b="1" dirty="0" smtClean="0">
                <a:solidFill>
                  <a:srgbClr val="008000"/>
                </a:solidFill>
              </a:rPr>
              <a:t> complexes</a:t>
            </a:r>
            <a:br>
              <a:rPr lang="fr-FR" sz="2800" b="1" dirty="0" smtClean="0">
                <a:solidFill>
                  <a:srgbClr val="008000"/>
                </a:solidFill>
              </a:rPr>
            </a:br>
            <a:r>
              <a:rPr lang="fr-FR" sz="2800" b="1" dirty="0" smtClean="0">
                <a:solidFill>
                  <a:srgbClr val="008000"/>
                </a:solidFill>
              </a:rPr>
              <a:t>in a </a:t>
            </a:r>
            <a:r>
              <a:rPr lang="fr-FR" sz="2800" b="1" dirty="0" err="1" smtClean="0">
                <a:solidFill>
                  <a:srgbClr val="008000"/>
                </a:solidFill>
              </a:rPr>
              <a:t>variety</a:t>
            </a:r>
            <a:r>
              <a:rPr lang="fr-FR" sz="2800" b="1" dirty="0" smtClean="0">
                <a:solidFill>
                  <a:srgbClr val="008000"/>
                </a:solidFill>
              </a:rPr>
              <a:t> of production situations?</a:t>
            </a:r>
            <a:endParaRPr lang="fr-FR" sz="2800" dirty="0">
              <a:solidFill>
                <a:srgbClr val="008000"/>
              </a:solidFill>
            </a:endParaRPr>
          </a:p>
        </p:txBody>
      </p:sp>
      <p:graphicFrame>
        <p:nvGraphicFramePr>
          <p:cNvPr id="13" name="Graphique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09406113"/>
              </p:ext>
            </p:extLst>
          </p:nvPr>
        </p:nvGraphicFramePr>
        <p:xfrm>
          <a:off x="3131840" y="987574"/>
          <a:ext cx="6048672" cy="2883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134" r="-136"/>
          <a:stretch/>
        </p:blipFill>
        <p:spPr>
          <a:xfrm>
            <a:off x="3787192" y="3579862"/>
            <a:ext cx="712800" cy="864096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4"/>
          <a:srcRect l="-40910" t="-165" r="4546" b="287"/>
          <a:stretch/>
        </p:blipFill>
        <p:spPr>
          <a:xfrm>
            <a:off x="4525392" y="3579862"/>
            <a:ext cx="1080000" cy="892800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5"/>
          <a:srcRect l="-7149" r="-7149"/>
          <a:stretch/>
        </p:blipFill>
        <p:spPr>
          <a:xfrm>
            <a:off x="5868144" y="3579862"/>
            <a:ext cx="864096" cy="864096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6"/>
          <a:srcRect/>
          <a:stretch/>
        </p:blipFill>
        <p:spPr>
          <a:xfrm>
            <a:off x="7020272" y="3579862"/>
            <a:ext cx="720000" cy="864096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7"/>
          <a:srcRect l="13677" r="-41073"/>
          <a:stretch/>
        </p:blipFill>
        <p:spPr>
          <a:xfrm>
            <a:off x="8176112" y="3579862"/>
            <a:ext cx="1004400" cy="894276"/>
          </a:xfrm>
          <a:prstGeom prst="rect">
            <a:avLst/>
          </a:prstGeom>
        </p:spPr>
      </p:pic>
      <p:sp>
        <p:nvSpPr>
          <p:cNvPr id="19" name="ZoneTexte 18"/>
          <p:cNvSpPr txBox="1"/>
          <p:nvPr/>
        </p:nvSpPr>
        <p:spPr>
          <a:xfrm rot="16200000">
            <a:off x="1955324" y="2085695"/>
            <a:ext cx="2094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smtClean="0"/>
              <a:t>Severity (%)</a:t>
            </a:r>
            <a:endParaRPr lang="fr-FR" sz="2400" dirty="0"/>
          </a:p>
        </p:txBody>
      </p:sp>
      <p:sp>
        <p:nvSpPr>
          <p:cNvPr id="20" name="ZoneTexte 19"/>
          <p:cNvSpPr txBox="1"/>
          <p:nvPr/>
        </p:nvSpPr>
        <p:spPr>
          <a:xfrm>
            <a:off x="-90488" y="2499742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00FF"/>
                </a:solidFill>
              </a:rPr>
              <a:t>Soil</a:t>
            </a:r>
            <a:r>
              <a:rPr lang="fr-FR" sz="2400" dirty="0" smtClean="0">
                <a:solidFill>
                  <a:srgbClr val="0000FF"/>
                </a:solidFill>
              </a:rPr>
              <a:t> and </a:t>
            </a:r>
            <a:r>
              <a:rPr lang="fr-FR" sz="2400" dirty="0" err="1" smtClean="0">
                <a:solidFill>
                  <a:srgbClr val="0000FF"/>
                </a:solidFill>
              </a:rPr>
              <a:t>climate</a:t>
            </a:r>
            <a:endParaRPr lang="fr-FR" sz="2400" dirty="0">
              <a:solidFill>
                <a:srgbClr val="0000FF"/>
              </a:solidFill>
            </a:endParaRPr>
          </a:p>
        </p:txBody>
      </p:sp>
      <p:sp>
        <p:nvSpPr>
          <p:cNvPr id="21" name="ZoneTexte 20"/>
          <p:cNvSpPr txBox="1"/>
          <p:nvPr/>
        </p:nvSpPr>
        <p:spPr>
          <a:xfrm>
            <a:off x="-90488" y="2902173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8000"/>
                </a:solidFill>
              </a:rPr>
              <a:t>Landscape</a:t>
            </a:r>
            <a:endParaRPr lang="fr-FR" sz="2400" dirty="0">
              <a:solidFill>
                <a:srgbClr val="008000"/>
              </a:solidFill>
            </a:endParaRPr>
          </a:p>
        </p:txBody>
      </p:sp>
      <p:sp>
        <p:nvSpPr>
          <p:cNvPr id="22" name="ZoneTexte 21"/>
          <p:cNvSpPr txBox="1"/>
          <p:nvPr/>
        </p:nvSpPr>
        <p:spPr>
          <a:xfrm>
            <a:off x="-90488" y="2110085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FF0000"/>
                </a:solidFill>
              </a:rPr>
              <a:t>Cropping</a:t>
            </a:r>
            <a:r>
              <a:rPr lang="fr-FR" sz="2400" dirty="0" smtClean="0">
                <a:solidFill>
                  <a:srgbClr val="FF0000"/>
                </a:solidFill>
              </a:rPr>
              <a:t> practices</a:t>
            </a:r>
            <a:endParaRPr lang="fr-FR" sz="2400" dirty="0">
              <a:solidFill>
                <a:srgbClr val="FF0000"/>
              </a:solidFill>
            </a:endParaRPr>
          </a:p>
        </p:txBody>
      </p:sp>
      <p:cxnSp>
        <p:nvCxnSpPr>
          <p:cNvPr id="28" name="Connecteur droit avec flèche 27"/>
          <p:cNvCxnSpPr/>
          <p:nvPr/>
        </p:nvCxnSpPr>
        <p:spPr>
          <a:xfrm>
            <a:off x="2339752" y="2787774"/>
            <a:ext cx="5225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Connecteur droit avec flèche 37"/>
          <p:cNvCxnSpPr/>
          <p:nvPr/>
        </p:nvCxnSpPr>
        <p:spPr>
          <a:xfrm>
            <a:off x="2339752" y="3219822"/>
            <a:ext cx="5225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Connecteur droit avec flèche 38"/>
          <p:cNvCxnSpPr/>
          <p:nvPr/>
        </p:nvCxnSpPr>
        <p:spPr>
          <a:xfrm>
            <a:off x="2339752" y="2381126"/>
            <a:ext cx="52253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6348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771800" y="-92546"/>
            <a:ext cx="66247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</a:rPr>
              <a:t>How to </a:t>
            </a:r>
            <a:r>
              <a:rPr lang="fr-FR" sz="2800" b="1" dirty="0" err="1" smtClean="0">
                <a:solidFill>
                  <a:srgbClr val="008000"/>
                </a:solidFill>
              </a:rPr>
              <a:t>handle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dirty="0" err="1" smtClean="0">
                <a:solidFill>
                  <a:srgbClr val="008000"/>
                </a:solidFill>
              </a:rPr>
              <a:t>such</a:t>
            </a:r>
            <a:r>
              <a:rPr lang="fr-FR" sz="2800" b="1" dirty="0" smtClean="0">
                <a:solidFill>
                  <a:srgbClr val="008000"/>
                </a:solidFill>
              </a:rPr>
              <a:t> a </a:t>
            </a:r>
            <a:r>
              <a:rPr lang="fr-FR" sz="2800" b="1" dirty="0" err="1" smtClean="0">
                <a:solidFill>
                  <a:srgbClr val="008000"/>
                </a:solidFill>
              </a:rPr>
              <a:t>level</a:t>
            </a:r>
            <a:r>
              <a:rPr lang="fr-FR" sz="2800" b="1" dirty="0" smtClean="0">
                <a:solidFill>
                  <a:srgbClr val="008000"/>
                </a:solidFill>
              </a:rPr>
              <a:t> of </a:t>
            </a:r>
            <a:r>
              <a:rPr lang="fr-FR" sz="2800" b="1" dirty="0" err="1" smtClean="0">
                <a:solidFill>
                  <a:srgbClr val="008000"/>
                </a:solidFill>
              </a:rPr>
              <a:t>complexity</a:t>
            </a:r>
            <a:r>
              <a:rPr lang="fr-FR" sz="2800" b="1" dirty="0" smtClean="0">
                <a:solidFill>
                  <a:srgbClr val="008000"/>
                </a:solidFill>
              </a:rPr>
              <a:t>?</a:t>
            </a:r>
            <a:endParaRPr lang="fr-FR" sz="2800" dirty="0">
              <a:solidFill>
                <a:srgbClr val="008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5076056" y="2787774"/>
            <a:ext cx="1510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Modèles existants</a:t>
            </a:r>
            <a:endParaRPr lang="en-US" sz="1200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2090151"/>
            <a:ext cx="3128392" cy="1489711"/>
          </a:xfrm>
          <a:prstGeom prst="rect">
            <a:avLst/>
          </a:prstGeom>
        </p:spPr>
      </p:pic>
      <p:sp>
        <p:nvSpPr>
          <p:cNvPr id="41" name="ZoneTexte 40"/>
          <p:cNvSpPr txBox="1"/>
          <p:nvPr/>
        </p:nvSpPr>
        <p:spPr>
          <a:xfrm>
            <a:off x="107504" y="2758157"/>
            <a:ext cx="2376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3366FF"/>
                </a:solidFill>
              </a:rPr>
              <a:t>Soil</a:t>
            </a:r>
            <a:r>
              <a:rPr lang="fr-FR" sz="2400" dirty="0" smtClean="0">
                <a:solidFill>
                  <a:srgbClr val="3366FF"/>
                </a:solidFill>
              </a:rPr>
              <a:t> and </a:t>
            </a:r>
            <a:r>
              <a:rPr lang="fr-FR" sz="2400" dirty="0" err="1" smtClean="0">
                <a:solidFill>
                  <a:srgbClr val="3366FF"/>
                </a:solidFill>
              </a:rPr>
              <a:t>climate</a:t>
            </a:r>
            <a:endParaRPr lang="fr-FR" sz="2400" dirty="0">
              <a:solidFill>
                <a:srgbClr val="3366FF"/>
              </a:solidFill>
            </a:endParaRPr>
          </a:p>
        </p:txBody>
      </p:sp>
      <p:sp>
        <p:nvSpPr>
          <p:cNvPr id="42" name="ZoneTexte 41"/>
          <p:cNvSpPr txBox="1"/>
          <p:nvPr/>
        </p:nvSpPr>
        <p:spPr>
          <a:xfrm>
            <a:off x="107504" y="3190205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008000"/>
                </a:solidFill>
              </a:rPr>
              <a:t>Landscape</a:t>
            </a:r>
            <a:endParaRPr lang="fr-FR" sz="2400" dirty="0">
              <a:solidFill>
                <a:srgbClr val="008000"/>
              </a:solidFill>
            </a:endParaRPr>
          </a:p>
        </p:txBody>
      </p:sp>
      <p:sp>
        <p:nvSpPr>
          <p:cNvPr id="43" name="ZoneTexte 42"/>
          <p:cNvSpPr txBox="1"/>
          <p:nvPr/>
        </p:nvSpPr>
        <p:spPr>
          <a:xfrm>
            <a:off x="107504" y="2283718"/>
            <a:ext cx="2483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 err="1" smtClean="0">
                <a:solidFill>
                  <a:srgbClr val="FF6600"/>
                </a:solidFill>
              </a:rPr>
              <a:t>Cropping</a:t>
            </a:r>
            <a:r>
              <a:rPr lang="fr-FR" sz="2400" dirty="0" smtClean="0">
                <a:solidFill>
                  <a:srgbClr val="FF6600"/>
                </a:solidFill>
              </a:rPr>
              <a:t> practices</a:t>
            </a:r>
            <a:endParaRPr lang="fr-FR" sz="2400" dirty="0">
              <a:solidFill>
                <a:srgbClr val="FF6600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1192758"/>
            <a:ext cx="1905000" cy="3251200"/>
          </a:xfrm>
          <a:prstGeom prst="rect">
            <a:avLst/>
          </a:prstGeom>
        </p:spPr>
      </p:pic>
      <p:sp>
        <p:nvSpPr>
          <p:cNvPr id="47" name="ZoneTexte 46"/>
          <p:cNvSpPr txBox="1"/>
          <p:nvPr/>
        </p:nvSpPr>
        <p:spPr>
          <a:xfrm>
            <a:off x="3923928" y="771550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rgbClr val="0000FF"/>
                </a:solidFill>
              </a:rPr>
              <a:t>Model</a:t>
            </a:r>
            <a:endParaRPr lang="fr-FR" sz="2400" i="1" dirty="0">
              <a:solidFill>
                <a:srgbClr val="0000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9952" y="4299942"/>
            <a:ext cx="144016" cy="1440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9" name="Rectangle 48"/>
          <p:cNvSpPr/>
          <p:nvPr/>
        </p:nvSpPr>
        <p:spPr>
          <a:xfrm>
            <a:off x="4716016" y="3075806"/>
            <a:ext cx="144016" cy="1440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0" name="Rectangle 49"/>
          <p:cNvSpPr/>
          <p:nvPr/>
        </p:nvSpPr>
        <p:spPr>
          <a:xfrm>
            <a:off x="3779912" y="1851670"/>
            <a:ext cx="144016" cy="1440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1" name="Rectangle 50"/>
          <p:cNvSpPr/>
          <p:nvPr/>
        </p:nvSpPr>
        <p:spPr>
          <a:xfrm>
            <a:off x="4644008" y="1707654"/>
            <a:ext cx="144016" cy="1440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2" name="ZoneTexte 51"/>
          <p:cNvSpPr txBox="1"/>
          <p:nvPr/>
        </p:nvSpPr>
        <p:spPr>
          <a:xfrm>
            <a:off x="6516216" y="771550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rgbClr val="0000FF"/>
                </a:solidFill>
              </a:rPr>
              <a:t>Output variables</a:t>
            </a:r>
            <a:endParaRPr lang="fr-FR" sz="2400" i="1" dirty="0">
              <a:solidFill>
                <a:srgbClr val="0000FF"/>
              </a:solidFill>
            </a:endParaRPr>
          </a:p>
        </p:txBody>
      </p:sp>
      <p:sp>
        <p:nvSpPr>
          <p:cNvPr id="53" name="ZoneTexte 52"/>
          <p:cNvSpPr txBox="1"/>
          <p:nvPr/>
        </p:nvSpPr>
        <p:spPr>
          <a:xfrm>
            <a:off x="179512" y="813941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i="1" dirty="0" smtClean="0">
                <a:solidFill>
                  <a:srgbClr val="0000FF"/>
                </a:solidFill>
              </a:rPr>
              <a:t>Input variables</a:t>
            </a:r>
            <a:endParaRPr lang="fr-FR" sz="2400" i="1" dirty="0">
              <a:solidFill>
                <a:srgbClr val="0000FF"/>
              </a:solidFill>
            </a:endParaRPr>
          </a:p>
        </p:txBody>
      </p:sp>
      <p:sp>
        <p:nvSpPr>
          <p:cNvPr id="6" name="Flèche vers la droite 5"/>
          <p:cNvSpPr/>
          <p:nvPr/>
        </p:nvSpPr>
        <p:spPr>
          <a:xfrm>
            <a:off x="2843808" y="3003798"/>
            <a:ext cx="720080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5" name="Flèche vers la droite 54"/>
          <p:cNvSpPr/>
          <p:nvPr/>
        </p:nvSpPr>
        <p:spPr>
          <a:xfrm>
            <a:off x="5076056" y="3003798"/>
            <a:ext cx="720080" cy="21602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6127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988" y="0"/>
            <a:ext cx="475252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</a:rPr>
              <a:t>How to </a:t>
            </a:r>
            <a:r>
              <a:rPr lang="fr-FR" sz="2800" b="1" dirty="0" err="1" smtClean="0">
                <a:solidFill>
                  <a:srgbClr val="008000"/>
                </a:solidFill>
              </a:rPr>
              <a:t>produce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dirty="0" err="1" smtClean="0">
                <a:solidFill>
                  <a:srgbClr val="008000"/>
                </a:solidFill>
              </a:rPr>
              <a:t>knowledge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dirty="0" err="1" smtClean="0">
                <a:solidFill>
                  <a:srgbClr val="008000"/>
                </a:solidFill>
              </a:rPr>
              <a:t>useful</a:t>
            </a:r>
            <a:r>
              <a:rPr lang="fr-FR" sz="2800" b="1" dirty="0" smtClean="0">
                <a:solidFill>
                  <a:srgbClr val="008000"/>
                </a:solidFill>
              </a:rPr>
              <a:t> for IPM of </a:t>
            </a:r>
            <a:r>
              <a:rPr lang="fr-FR" sz="2800" b="1" dirty="0" err="1" smtClean="0">
                <a:solidFill>
                  <a:srgbClr val="008000"/>
                </a:solidFill>
              </a:rPr>
              <a:t>fungal</a:t>
            </a:r>
            <a:r>
              <a:rPr lang="fr-FR" sz="2800" b="1" dirty="0" smtClean="0">
                <a:solidFill>
                  <a:srgbClr val="008000"/>
                </a:solidFill>
              </a:rPr>
              <a:t> complexes on </a:t>
            </a:r>
            <a:r>
              <a:rPr lang="fr-FR" sz="2800" b="1" dirty="0" err="1" smtClean="0">
                <a:solidFill>
                  <a:srgbClr val="008000"/>
                </a:solidFill>
              </a:rPr>
              <a:t>sunflower</a:t>
            </a:r>
            <a:r>
              <a:rPr lang="fr-FR" sz="2800" b="1" dirty="0" smtClean="0">
                <a:solidFill>
                  <a:srgbClr val="008000"/>
                </a:solidFill>
              </a:rPr>
              <a:t>?</a:t>
            </a:r>
            <a:endParaRPr lang="fr-FR" sz="2800" dirty="0">
              <a:solidFill>
                <a:srgbClr val="008000"/>
              </a:solidFill>
            </a:endParaRPr>
          </a:p>
        </p:txBody>
      </p:sp>
      <p:pic>
        <p:nvPicPr>
          <p:cNvPr id="23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59983" y="1358454"/>
            <a:ext cx="1347614" cy="1347614"/>
          </a:xfrm>
          <a:prstGeom prst="rect">
            <a:avLst/>
          </a:prstGeom>
        </p:spPr>
      </p:pic>
      <p:pic>
        <p:nvPicPr>
          <p:cNvPr id="26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486" y="452860"/>
            <a:ext cx="680543" cy="678582"/>
          </a:xfrm>
          <a:prstGeom prst="rect">
            <a:avLst/>
          </a:prstGeom>
        </p:spPr>
      </p:pic>
      <p:pic>
        <p:nvPicPr>
          <p:cNvPr id="27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9973" y="-40208"/>
            <a:ext cx="680543" cy="678582"/>
          </a:xfrm>
          <a:prstGeom prst="rect">
            <a:avLst/>
          </a:prstGeom>
        </p:spPr>
      </p:pic>
      <p:pic>
        <p:nvPicPr>
          <p:cNvPr id="2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0013" y="596876"/>
            <a:ext cx="680543" cy="678582"/>
          </a:xfrm>
          <a:prstGeom prst="rect">
            <a:avLst/>
          </a:prstGeom>
        </p:spPr>
      </p:pic>
      <p:pic>
        <p:nvPicPr>
          <p:cNvPr id="30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4029" y="92820"/>
            <a:ext cx="680543" cy="678582"/>
          </a:xfrm>
          <a:prstGeom prst="rect">
            <a:avLst/>
          </a:prstGeom>
        </p:spPr>
      </p:pic>
      <p:pic>
        <p:nvPicPr>
          <p:cNvPr id="31" name="Picture 11"/>
          <p:cNvPicPr>
            <a:picLocks noChangeAspect="1"/>
          </p:cNvPicPr>
          <p:nvPr/>
        </p:nvPicPr>
        <p:blipFill rotWithShape="1">
          <a:blip r:embed="rId5"/>
          <a:srcRect l="-4647" r="11669"/>
          <a:stretch/>
        </p:blipFill>
        <p:spPr>
          <a:xfrm>
            <a:off x="3923928" y="3446686"/>
            <a:ext cx="1429200" cy="1027574"/>
          </a:xfrm>
          <a:prstGeom prst="rect">
            <a:avLst/>
          </a:prstGeom>
        </p:spPr>
      </p:pic>
      <p:pic>
        <p:nvPicPr>
          <p:cNvPr id="32" name="Picture 9" descr="F:\zdjecia IHAR\P6060018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12"/>
          <a:stretch/>
        </p:blipFill>
        <p:spPr bwMode="auto">
          <a:xfrm>
            <a:off x="6588224" y="3446686"/>
            <a:ext cx="1368000" cy="1025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38165" y="1646486"/>
            <a:ext cx="1201316" cy="934357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3042443" y="2654598"/>
            <a:ext cx="14371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Analyses</a:t>
            </a:r>
            <a:br>
              <a:rPr lang="fr-F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fr-F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bibliographiques</a:t>
            </a:r>
            <a:endParaRPr lang="en-US" sz="1200" dirty="0"/>
          </a:p>
        </p:txBody>
      </p:sp>
      <p:sp>
        <p:nvSpPr>
          <p:cNvPr id="36" name="Rectangle 35"/>
          <p:cNvSpPr/>
          <p:nvPr/>
        </p:nvSpPr>
        <p:spPr>
          <a:xfrm>
            <a:off x="6156176" y="4407808"/>
            <a:ext cx="235147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Diagnoses in</a:t>
            </a:r>
          </a:p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commercial </a:t>
            </a:r>
            <a:r>
              <a:rPr lang="fr-FR" sz="2000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fields</a:t>
            </a:r>
            <a:endParaRPr lang="en-US" sz="2000" dirty="0"/>
          </a:p>
        </p:txBody>
      </p:sp>
      <p:sp>
        <p:nvSpPr>
          <p:cNvPr id="37" name="Rectangle 36"/>
          <p:cNvSpPr/>
          <p:nvPr/>
        </p:nvSpPr>
        <p:spPr>
          <a:xfrm>
            <a:off x="3851920" y="4382790"/>
            <a:ext cx="172417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Experiments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7094149" y="2582590"/>
            <a:ext cx="1510299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12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Modèles existants</a:t>
            </a:r>
            <a:endParaRPr lang="en-US" sz="1200" dirty="0"/>
          </a:p>
        </p:txBody>
      </p:sp>
      <p:sp>
        <p:nvSpPr>
          <p:cNvPr id="18" name="Rectangle 17"/>
          <p:cNvSpPr/>
          <p:nvPr/>
        </p:nvSpPr>
        <p:spPr>
          <a:xfrm>
            <a:off x="7319688" y="2582590"/>
            <a:ext cx="106819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Models</a:t>
            </a:r>
            <a:endParaRPr lang="en-US" sz="2000" dirty="0"/>
          </a:p>
        </p:txBody>
      </p:sp>
      <p:sp>
        <p:nvSpPr>
          <p:cNvPr id="19" name="Rectangle 18"/>
          <p:cNvSpPr/>
          <p:nvPr/>
        </p:nvSpPr>
        <p:spPr>
          <a:xfrm>
            <a:off x="2411760" y="2582590"/>
            <a:ext cx="255072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Scientific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and</a:t>
            </a:r>
            <a:br>
              <a:rPr lang="fr-FR" sz="2000" b="1" dirty="0" smtClean="0">
                <a:latin typeface="Arial" pitchFamily="34" charset="0"/>
                <a:cs typeface="Arial" pitchFamily="34" charset="0"/>
              </a:rPr>
            </a:b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technical</a:t>
            </a:r>
            <a:r>
              <a:rPr lang="fr-FR" sz="2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litterature</a:t>
            </a:r>
            <a:endParaRPr lang="en-US" sz="2000" dirty="0"/>
          </a:p>
        </p:txBody>
      </p:sp>
      <p:sp>
        <p:nvSpPr>
          <p:cNvPr id="2" name="Étoile à 5 branches 1"/>
          <p:cNvSpPr/>
          <p:nvPr/>
        </p:nvSpPr>
        <p:spPr>
          <a:xfrm>
            <a:off x="4716016" y="1214438"/>
            <a:ext cx="2520280" cy="2304256"/>
          </a:xfrm>
          <a:prstGeom prst="star5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6675793" y="0"/>
            <a:ext cx="15990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000" b="1" dirty="0" smtClean="0">
                <a:latin typeface="Arial" pitchFamily="34" charset="0"/>
                <a:cs typeface="Arial" pitchFamily="34" charset="0"/>
              </a:rPr>
              <a:t>Expert </a:t>
            </a:r>
            <a:r>
              <a:rPr lang="fr-FR" sz="2000" b="1" dirty="0" err="1" smtClean="0">
                <a:latin typeface="Arial" pitchFamily="34" charset="0"/>
                <a:cs typeface="Arial" pitchFamily="34" charset="0"/>
              </a:rPr>
              <a:t>knowledge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5364088" y="2222550"/>
            <a:ext cx="13772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 err="1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Integration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019248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988" y="666437"/>
            <a:ext cx="913301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err="1" smtClean="0">
                <a:solidFill>
                  <a:srgbClr val="008000"/>
                </a:solidFill>
              </a:rPr>
              <a:t>Need</a:t>
            </a:r>
            <a:r>
              <a:rPr lang="fr-FR" sz="2800" b="1" dirty="0" smtClean="0">
                <a:solidFill>
                  <a:srgbClr val="008000"/>
                </a:solidFill>
              </a:rPr>
              <a:t> for </a:t>
            </a:r>
            <a:r>
              <a:rPr lang="fr-FR" sz="2800" b="1" dirty="0" err="1" smtClean="0">
                <a:solidFill>
                  <a:srgbClr val="008000"/>
                </a:solidFill>
              </a:rPr>
              <a:t>methodological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dirty="0" err="1" smtClean="0">
                <a:solidFill>
                  <a:srgbClr val="008000"/>
                </a:solidFill>
              </a:rPr>
              <a:t>modelling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dirty="0" err="1" smtClean="0">
                <a:solidFill>
                  <a:srgbClr val="008000"/>
                </a:solidFill>
              </a:rPr>
              <a:t>breakthroughts</a:t>
            </a:r>
            <a:r>
              <a:rPr lang="fr-FR" sz="2800" b="1" dirty="0" smtClean="0">
                <a:solidFill>
                  <a:srgbClr val="008000"/>
                </a:solidFill>
              </a:rPr>
              <a:t> </a:t>
            </a:r>
            <a:r>
              <a:rPr lang="fr-FR" sz="2800" b="1" dirty="0" err="1" smtClean="0">
                <a:solidFill>
                  <a:srgbClr val="008000"/>
                </a:solidFill>
              </a:rPr>
              <a:t>that</a:t>
            </a:r>
            <a:r>
              <a:rPr lang="fr-FR" sz="2800" b="1" dirty="0" smtClean="0">
                <a:solidFill>
                  <a:srgbClr val="008000"/>
                </a:solidFill>
              </a:rPr>
              <a:t>:</a:t>
            </a:r>
          </a:p>
          <a:p>
            <a:pPr marL="457200" indent="-457200">
              <a:buFontTx/>
              <a:buChar char="-"/>
            </a:pP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>
                <a:solidFill>
                  <a:srgbClr val="000000"/>
                </a:solidFill>
              </a:rPr>
              <a:t>	</a:t>
            </a:r>
            <a:r>
              <a:rPr lang="fr-FR" sz="2000" dirty="0" smtClean="0">
                <a:solidFill>
                  <a:srgbClr val="000000"/>
                </a:solidFill>
              </a:rPr>
              <a:t>- permit </a:t>
            </a:r>
            <a:r>
              <a:rPr lang="fr-FR" sz="2000" dirty="0" err="1" smtClean="0">
                <a:solidFill>
                  <a:srgbClr val="000000"/>
                </a:solidFill>
              </a:rPr>
              <a:t>integration</a:t>
            </a:r>
            <a:r>
              <a:rPr lang="fr-FR" sz="2000" dirty="0" smtClean="0">
                <a:solidFill>
                  <a:srgbClr val="000000"/>
                </a:solidFill>
              </a:rPr>
              <a:t> of </a:t>
            </a:r>
            <a:r>
              <a:rPr lang="fr-FR" sz="2000" dirty="0" err="1" smtClean="0">
                <a:solidFill>
                  <a:srgbClr val="000000"/>
                </a:solidFill>
              </a:rPr>
              <a:t>various</a:t>
            </a:r>
            <a:r>
              <a:rPr lang="fr-FR" sz="2000" dirty="0" smtClean="0">
                <a:solidFill>
                  <a:srgbClr val="000000"/>
                </a:solidFill>
              </a:rPr>
              <a:t> sources of </a:t>
            </a:r>
            <a:r>
              <a:rPr lang="fr-FR" sz="2000" dirty="0" err="1" smtClean="0">
                <a:solidFill>
                  <a:srgbClr val="000000"/>
                </a:solidFill>
              </a:rPr>
              <a:t>knowledge</a:t>
            </a:r>
            <a:endParaRPr lang="fr-FR" sz="2000" dirty="0">
              <a:solidFill>
                <a:srgbClr val="008000"/>
              </a:solidFill>
            </a:endParaRPr>
          </a:p>
          <a:p>
            <a:r>
              <a:rPr lang="fr-FR" sz="2000" dirty="0" smtClean="0">
                <a:solidFill>
                  <a:srgbClr val="008000"/>
                </a:solidFill>
              </a:rPr>
              <a:t>	- </a:t>
            </a:r>
            <a:r>
              <a:rPr lang="fr-FR" sz="2000" dirty="0" err="1" smtClean="0">
                <a:solidFill>
                  <a:srgbClr val="000000"/>
                </a:solidFill>
              </a:rPr>
              <a:t>address</a:t>
            </a:r>
            <a:r>
              <a:rPr lang="fr-FR" sz="2000" dirty="0" smtClean="0">
                <a:solidFill>
                  <a:srgbClr val="000000"/>
                </a:solidFill>
              </a:rPr>
              <a:t> a </a:t>
            </a:r>
            <a:r>
              <a:rPr lang="fr-FR" sz="2000" dirty="0" err="1" smtClean="0">
                <a:solidFill>
                  <a:srgbClr val="000000"/>
                </a:solidFill>
              </a:rPr>
              <a:t>higher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level</a:t>
            </a:r>
            <a:r>
              <a:rPr lang="fr-FR" sz="2000" dirty="0" smtClean="0">
                <a:solidFill>
                  <a:srgbClr val="000000"/>
                </a:solidFill>
              </a:rPr>
              <a:t> of </a:t>
            </a:r>
            <a:r>
              <a:rPr lang="fr-FR" sz="2000" dirty="0" err="1" smtClean="0">
                <a:solidFill>
                  <a:srgbClr val="000000"/>
                </a:solidFill>
              </a:rPr>
              <a:t>complexity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than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present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crop</a:t>
            </a:r>
            <a:r>
              <a:rPr lang="fr-FR" sz="2000" dirty="0" smtClean="0">
                <a:solidFill>
                  <a:srgbClr val="000000"/>
                </a:solidFill>
              </a:rPr>
              <a:t> and </a:t>
            </a:r>
            <a:r>
              <a:rPr lang="fr-FR" sz="2000" dirty="0" err="1" smtClean="0">
                <a:solidFill>
                  <a:srgbClr val="000000"/>
                </a:solidFill>
              </a:rPr>
              <a:t>epidemiological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models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 smtClean="0">
                <a:solidFill>
                  <a:srgbClr val="000000"/>
                </a:solidFill>
              </a:rPr>
              <a:t>	- </a:t>
            </a:r>
            <a:r>
              <a:rPr lang="fr-FR" sz="2000" dirty="0">
                <a:solidFill>
                  <a:srgbClr val="000000"/>
                </a:solidFill>
              </a:rPr>
              <a:t>permit horizontal and vertical </a:t>
            </a:r>
            <a:r>
              <a:rPr lang="fr-FR" sz="2000" dirty="0" err="1">
                <a:solidFill>
                  <a:srgbClr val="000000"/>
                </a:solidFill>
              </a:rPr>
              <a:t>integration</a:t>
            </a:r>
            <a:r>
              <a:rPr lang="fr-FR" sz="2000" dirty="0">
                <a:solidFill>
                  <a:srgbClr val="000000"/>
                </a:solidFill>
              </a:rPr>
              <a:t> for IPM</a:t>
            </a:r>
          </a:p>
          <a:p>
            <a:r>
              <a:rPr lang="fr-FR" sz="2000" dirty="0">
                <a:solidFill>
                  <a:srgbClr val="000000"/>
                </a:solidFill>
              </a:rPr>
              <a:t>	</a:t>
            </a:r>
            <a:r>
              <a:rPr lang="fr-FR" sz="2000" dirty="0" smtClean="0">
                <a:solidFill>
                  <a:srgbClr val="000000"/>
                </a:solidFill>
              </a:rPr>
              <a:t>- </a:t>
            </a:r>
            <a:r>
              <a:rPr lang="fr-FR" sz="2000" dirty="0" err="1" smtClean="0">
                <a:solidFill>
                  <a:srgbClr val="000000"/>
                </a:solidFill>
              </a:rPr>
              <a:t>reduce</a:t>
            </a:r>
            <a:r>
              <a:rPr lang="fr-FR" sz="2000" dirty="0" smtClean="0">
                <a:solidFill>
                  <a:srgbClr val="000000"/>
                </a:solidFill>
              </a:rPr>
              <a:t> the gap </a:t>
            </a:r>
            <a:r>
              <a:rPr lang="fr-FR" sz="2000" dirty="0" err="1" smtClean="0">
                <a:solidFill>
                  <a:srgbClr val="000000"/>
                </a:solidFill>
              </a:rPr>
              <a:t>between</a:t>
            </a:r>
            <a:r>
              <a:rPr lang="fr-FR" sz="2000" dirty="0" smtClean="0">
                <a:solidFill>
                  <a:srgbClr val="000000"/>
                </a:solidFill>
              </a:rPr>
              <a:t> « </a:t>
            </a:r>
            <a:r>
              <a:rPr lang="fr-FR" sz="2000" dirty="0" err="1" smtClean="0">
                <a:solidFill>
                  <a:srgbClr val="000000"/>
                </a:solidFill>
              </a:rPr>
              <a:t>scientific</a:t>
            </a:r>
            <a:r>
              <a:rPr lang="fr-FR" sz="2000" dirty="0" smtClean="0">
                <a:solidFill>
                  <a:srgbClr val="000000"/>
                </a:solidFill>
              </a:rPr>
              <a:t> </a:t>
            </a:r>
            <a:r>
              <a:rPr lang="fr-FR" sz="2000" dirty="0" err="1" smtClean="0">
                <a:solidFill>
                  <a:srgbClr val="000000"/>
                </a:solidFill>
              </a:rPr>
              <a:t>modelers</a:t>
            </a:r>
            <a:r>
              <a:rPr lang="fr-FR" sz="2000" dirty="0" smtClean="0">
                <a:solidFill>
                  <a:srgbClr val="000000"/>
                </a:solidFill>
              </a:rPr>
              <a:t> » and end </a:t>
            </a:r>
            <a:r>
              <a:rPr lang="fr-FR" sz="2000" dirty="0" err="1" smtClean="0">
                <a:solidFill>
                  <a:srgbClr val="000000"/>
                </a:solidFill>
              </a:rPr>
              <a:t>users</a:t>
            </a:r>
            <a:endParaRPr lang="fr-FR" sz="2000" dirty="0" smtClean="0">
              <a:solidFill>
                <a:srgbClr val="000000"/>
              </a:solidFill>
            </a:endParaRPr>
          </a:p>
          <a:p>
            <a:r>
              <a:rPr lang="fr-FR" sz="2000" dirty="0">
                <a:solidFill>
                  <a:srgbClr val="000000"/>
                </a:solidFill>
              </a:rPr>
              <a:t>	</a:t>
            </a:r>
            <a:r>
              <a:rPr lang="fr-FR" sz="2000" dirty="0" smtClean="0">
                <a:solidFill>
                  <a:srgbClr val="000000"/>
                </a:solidFill>
              </a:rPr>
              <a:t>- </a:t>
            </a:r>
            <a:r>
              <a:rPr lang="fr-FR" sz="2000" dirty="0" err="1" smtClean="0">
                <a:solidFill>
                  <a:srgbClr val="000000"/>
                </a:solidFill>
              </a:rPr>
              <a:t>contribute</a:t>
            </a:r>
            <a:r>
              <a:rPr lang="fr-FR" sz="2000" dirty="0" smtClean="0">
                <a:solidFill>
                  <a:srgbClr val="000000"/>
                </a:solidFill>
              </a:rPr>
              <a:t> to training</a:t>
            </a:r>
          </a:p>
        </p:txBody>
      </p:sp>
    </p:spTree>
    <p:extLst>
      <p:ext uri="{BB962C8B-B14F-4D97-AF65-F5344CB8AC3E}">
        <p14:creationId xmlns:p14="http://schemas.microsoft.com/office/powerpoint/2010/main" val="25825832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0" y="176322"/>
            <a:ext cx="37079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800" b="1" dirty="0" smtClean="0">
                <a:solidFill>
                  <a:srgbClr val="008000"/>
                </a:solidFill>
              </a:rPr>
              <a:t>The IPSIM </a:t>
            </a:r>
            <a:r>
              <a:rPr lang="fr-FR" sz="2800" b="1" dirty="0" err="1" smtClean="0">
                <a:solidFill>
                  <a:srgbClr val="008000"/>
                </a:solidFill>
              </a:rPr>
              <a:t>platform</a:t>
            </a:r>
            <a:endParaRPr lang="fr-FR" sz="2800" b="1" dirty="0" smtClean="0">
              <a:solidFill>
                <a:srgbClr val="008000"/>
              </a:solidFill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01823" y="0"/>
            <a:ext cx="3459689" cy="4475584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555526"/>
            <a:ext cx="5711820" cy="20313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fr-FR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r>
              <a:rPr lang="fr-FR" dirty="0" err="1" smtClean="0">
                <a:solidFill>
                  <a:srgbClr val="000000"/>
                </a:solidFill>
              </a:rPr>
              <a:t>fulfills</a:t>
            </a:r>
            <a:r>
              <a:rPr lang="fr-FR" dirty="0" smtClean="0">
                <a:solidFill>
                  <a:srgbClr val="000000"/>
                </a:solidFill>
              </a:rPr>
              <a:t> the </a:t>
            </a:r>
            <a:r>
              <a:rPr lang="fr-FR" dirty="0" err="1" smtClean="0">
                <a:solidFill>
                  <a:srgbClr val="000000"/>
                </a:solidFill>
              </a:rPr>
              <a:t>above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mentioned</a:t>
            </a:r>
            <a:r>
              <a:rPr lang="fr-FR" dirty="0" smtClean="0">
                <a:solidFill>
                  <a:srgbClr val="000000"/>
                </a:solidFill>
              </a:rPr>
              <a:t> objectives</a:t>
            </a:r>
          </a:p>
          <a:p>
            <a:pPr marL="285750" indent="-285750">
              <a:buFontTx/>
              <a:buChar char="-"/>
            </a:pPr>
            <a:r>
              <a:rPr lang="fr-FR" dirty="0" err="1" smtClean="0">
                <a:solidFill>
                  <a:srgbClr val="000000"/>
                </a:solidFill>
              </a:rPr>
              <a:t>permits</a:t>
            </a:r>
            <a:r>
              <a:rPr lang="fr-FR" dirty="0" smtClean="0">
                <a:solidFill>
                  <a:srgbClr val="000000"/>
                </a:solidFill>
              </a:rPr>
              <a:t> to design simulation </a:t>
            </a:r>
            <a:r>
              <a:rPr lang="fr-FR" dirty="0" err="1" smtClean="0">
                <a:solidFill>
                  <a:srgbClr val="000000"/>
                </a:solidFill>
              </a:rPr>
              <a:t>models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without</a:t>
            </a:r>
            <a:r>
              <a:rPr lang="fr-FR" dirty="0" smtClean="0">
                <a:solidFill>
                  <a:srgbClr val="000000"/>
                </a:solidFill>
              </a:rPr>
              <a:t> </a:t>
            </a:r>
            <a:r>
              <a:rPr lang="fr-FR" dirty="0" err="1" smtClean="0">
                <a:solidFill>
                  <a:srgbClr val="000000"/>
                </a:solidFill>
              </a:rPr>
              <a:t>equations</a:t>
            </a:r>
            <a:r>
              <a:rPr lang="fr-FR" dirty="0" smtClean="0">
                <a:solidFill>
                  <a:srgbClr val="000000"/>
                </a:solidFill>
              </a:rPr>
              <a:t>!</a:t>
            </a:r>
          </a:p>
          <a:p>
            <a:pPr marL="285750" indent="-285750">
              <a:buFontTx/>
              <a:buChar char="-"/>
            </a:pPr>
            <a:r>
              <a:rPr lang="fr-FR" dirty="0">
                <a:solidFill>
                  <a:srgbClr val="000000"/>
                </a:solidFill>
              </a:rPr>
              <a:t>u</a:t>
            </a:r>
            <a:r>
              <a:rPr lang="fr-FR" dirty="0" smtClean="0">
                <a:solidFill>
                  <a:srgbClr val="000000"/>
                </a:solidFill>
              </a:rPr>
              <a:t>se the user </a:t>
            </a:r>
            <a:r>
              <a:rPr lang="fr-FR" dirty="0" err="1" smtClean="0">
                <a:solidFill>
                  <a:srgbClr val="000000"/>
                </a:solidFill>
              </a:rPr>
              <a:t>friendly</a:t>
            </a:r>
            <a:r>
              <a:rPr lang="fr-FR" dirty="0" smtClean="0">
                <a:solidFill>
                  <a:srgbClr val="000000"/>
                </a:solidFill>
              </a:rPr>
              <a:t> software </a:t>
            </a:r>
            <a:r>
              <a:rPr lang="fr-FR" dirty="0" err="1" smtClean="0">
                <a:solidFill>
                  <a:srgbClr val="000000"/>
                </a:solidFill>
              </a:rPr>
              <a:t>DEXi</a:t>
            </a:r>
            <a:r>
              <a:rPr lang="fr-FR" dirty="0" smtClean="0">
                <a:solidFill>
                  <a:srgbClr val="000000"/>
                </a:solidFill>
              </a:rPr>
              <a:t>:</a:t>
            </a:r>
          </a:p>
          <a:p>
            <a:r>
              <a:rPr lang="fr-FR" dirty="0" smtClean="0">
                <a:solidFill>
                  <a:srgbClr val="0000FF"/>
                </a:solidFill>
              </a:rPr>
              <a:t>	http</a:t>
            </a:r>
            <a:r>
              <a:rPr lang="fr-FR" dirty="0">
                <a:solidFill>
                  <a:srgbClr val="0000FF"/>
                </a:solidFill>
              </a:rPr>
              <a:t>://www-</a:t>
            </a:r>
            <a:r>
              <a:rPr lang="fr-FR" dirty="0" err="1">
                <a:solidFill>
                  <a:srgbClr val="0000FF"/>
                </a:solidFill>
              </a:rPr>
              <a:t>ai.ijs.si</a:t>
            </a:r>
            <a:r>
              <a:rPr lang="fr-FR" dirty="0">
                <a:solidFill>
                  <a:srgbClr val="0000FF"/>
                </a:solidFill>
              </a:rPr>
              <a:t>/</a:t>
            </a:r>
            <a:r>
              <a:rPr lang="fr-FR" dirty="0" err="1">
                <a:solidFill>
                  <a:srgbClr val="0000FF"/>
                </a:solidFill>
              </a:rPr>
              <a:t>MarkoBohanec</a:t>
            </a:r>
            <a:r>
              <a:rPr lang="fr-FR" dirty="0">
                <a:solidFill>
                  <a:srgbClr val="0000FF"/>
                </a:solidFill>
              </a:rPr>
              <a:t>/</a:t>
            </a:r>
            <a:r>
              <a:rPr lang="fr-FR" dirty="0" err="1">
                <a:solidFill>
                  <a:srgbClr val="0000FF"/>
                </a:solidFill>
              </a:rPr>
              <a:t>dexi.html</a:t>
            </a:r>
            <a:endParaRPr lang="fr-FR" dirty="0">
              <a:solidFill>
                <a:srgbClr val="0000FF"/>
              </a:solidFill>
            </a:endParaRPr>
          </a:p>
          <a:p>
            <a:pPr marL="285750" indent="-285750">
              <a:buFontTx/>
              <a:buChar char="-"/>
            </a:pPr>
            <a:endParaRPr lang="fr-FR" dirty="0" smtClean="0">
              <a:solidFill>
                <a:srgbClr val="000000"/>
              </a:solidFill>
            </a:endParaRPr>
          </a:p>
          <a:p>
            <a:pPr marL="285750" indent="-285750">
              <a:buFontTx/>
              <a:buChar char="-"/>
            </a:pPr>
            <a:endParaRPr lang="fr-FR" dirty="0"/>
          </a:p>
        </p:txBody>
      </p:sp>
      <p:pic>
        <p:nvPicPr>
          <p:cNvPr id="5" name="Image 1"/>
          <p:cNvPicPr/>
          <p:nvPr/>
        </p:nvPicPr>
        <p:blipFill>
          <a:blip r:embed="rId4"/>
          <a:stretch>
            <a:fillRect/>
          </a:stretch>
        </p:blipFill>
        <p:spPr>
          <a:xfrm>
            <a:off x="4316" y="1995686"/>
            <a:ext cx="5647804" cy="3155528"/>
          </a:xfrm>
          <a:prstGeom prst="rect">
            <a:avLst/>
          </a:prstGeom>
        </p:spPr>
      </p:pic>
      <p:pic>
        <p:nvPicPr>
          <p:cNvPr id="6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0"/>
            <a:ext cx="2047875" cy="78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03073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28" t="28366" r="20453" b="22542"/>
          <a:stretch>
            <a:fillRect/>
          </a:stretch>
        </p:blipFill>
        <p:spPr bwMode="auto">
          <a:xfrm>
            <a:off x="107504" y="699542"/>
            <a:ext cx="8574440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1234232" y="3637503"/>
            <a:ext cx="1540656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hr-HR" sz="1400" dirty="0" smtClean="0">
                <a:solidFill>
                  <a:schemeClr val="tx1"/>
                </a:solidFill>
              </a:rPr>
              <a:t>Aggregating tables   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6" name="Rectangle à coins arrondis 5"/>
          <p:cNvSpPr/>
          <p:nvPr/>
        </p:nvSpPr>
        <p:spPr>
          <a:xfrm>
            <a:off x="395536" y="2448942"/>
            <a:ext cx="1008112" cy="194816"/>
          </a:xfrm>
          <a:prstGeom prst="roundRect">
            <a:avLst/>
          </a:prstGeom>
          <a:solidFill>
            <a:srgbClr val="B3B3B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264220" y="2382589"/>
            <a:ext cx="1212266" cy="307777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400" dirty="0" smtClean="0">
                <a:solidFill>
                  <a:schemeClr val="tx1"/>
                </a:solidFill>
              </a:rPr>
              <a:t>Final attribute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8" name="Rectangle à coins arrondis 7"/>
          <p:cNvSpPr/>
          <p:nvPr/>
        </p:nvSpPr>
        <p:spPr>
          <a:xfrm>
            <a:off x="2471068" y="2054994"/>
            <a:ext cx="1236836" cy="216024"/>
          </a:xfrm>
          <a:prstGeom prst="roundRect">
            <a:avLst/>
          </a:prstGeom>
          <a:solidFill>
            <a:srgbClr val="C1FD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à coins arrondis 8"/>
          <p:cNvSpPr/>
          <p:nvPr/>
        </p:nvSpPr>
        <p:spPr>
          <a:xfrm>
            <a:off x="2483768" y="2880990"/>
            <a:ext cx="1236836" cy="216024"/>
          </a:xfrm>
          <a:prstGeom prst="roundRect">
            <a:avLst/>
          </a:prstGeom>
          <a:solidFill>
            <a:srgbClr val="C1FD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à coins arrondis 9"/>
          <p:cNvSpPr/>
          <p:nvPr/>
        </p:nvSpPr>
        <p:spPr>
          <a:xfrm>
            <a:off x="4860032" y="1491630"/>
            <a:ext cx="1236836" cy="216024"/>
          </a:xfrm>
          <a:prstGeom prst="roundRect">
            <a:avLst/>
          </a:prstGeom>
          <a:solidFill>
            <a:srgbClr val="C1FD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Rectangle à coins arrondis 10"/>
          <p:cNvSpPr/>
          <p:nvPr/>
        </p:nvSpPr>
        <p:spPr>
          <a:xfrm>
            <a:off x="4860032" y="2127002"/>
            <a:ext cx="1236836" cy="216024"/>
          </a:xfrm>
          <a:prstGeom prst="roundRect">
            <a:avLst/>
          </a:prstGeom>
          <a:solidFill>
            <a:srgbClr val="C1FD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Rectangle à coins arrondis 11"/>
          <p:cNvSpPr/>
          <p:nvPr/>
        </p:nvSpPr>
        <p:spPr>
          <a:xfrm>
            <a:off x="4860032" y="2787774"/>
            <a:ext cx="1236836" cy="216024"/>
          </a:xfrm>
          <a:prstGeom prst="roundRect">
            <a:avLst/>
          </a:prstGeom>
          <a:solidFill>
            <a:srgbClr val="C1FD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Rectangle à coins arrondis 12"/>
          <p:cNvSpPr/>
          <p:nvPr/>
        </p:nvSpPr>
        <p:spPr>
          <a:xfrm>
            <a:off x="4860032" y="3376538"/>
            <a:ext cx="1236836" cy="216024"/>
          </a:xfrm>
          <a:prstGeom prst="roundRect">
            <a:avLst/>
          </a:prstGeom>
          <a:solidFill>
            <a:srgbClr val="C1FDB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Rectangle 1"/>
          <p:cNvSpPr>
            <a:spLocks noChangeArrowheads="1"/>
          </p:cNvSpPr>
          <p:nvPr/>
        </p:nvSpPr>
        <p:spPr bwMode="auto">
          <a:xfrm>
            <a:off x="2386360" y="1982986"/>
            <a:ext cx="149271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>
                <a:solidFill>
                  <a:schemeClr val="tx1"/>
                </a:solidFill>
              </a:rPr>
              <a:t>Aggregated attribute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5" name="Rectangle 1"/>
          <p:cNvSpPr>
            <a:spLocks noChangeArrowheads="1"/>
          </p:cNvSpPr>
          <p:nvPr/>
        </p:nvSpPr>
        <p:spPr bwMode="auto">
          <a:xfrm>
            <a:off x="2377852" y="2825874"/>
            <a:ext cx="149271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>
                <a:solidFill>
                  <a:schemeClr val="tx1"/>
                </a:solidFill>
              </a:rPr>
              <a:t>Aggregated attribute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6" name="Rectangle 1"/>
          <p:cNvSpPr>
            <a:spLocks noChangeArrowheads="1"/>
          </p:cNvSpPr>
          <p:nvPr/>
        </p:nvSpPr>
        <p:spPr bwMode="auto">
          <a:xfrm>
            <a:off x="4737224" y="1464563"/>
            <a:ext cx="149271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/>
              <a:t>Aggregated attribute</a:t>
            </a:r>
            <a:endParaRPr lang="en-US" sz="1200" dirty="0"/>
          </a:p>
        </p:txBody>
      </p:sp>
      <p:sp>
        <p:nvSpPr>
          <p:cNvPr id="17" name="Rectangle 1"/>
          <p:cNvSpPr>
            <a:spLocks noChangeArrowheads="1"/>
          </p:cNvSpPr>
          <p:nvPr/>
        </p:nvSpPr>
        <p:spPr bwMode="auto">
          <a:xfrm>
            <a:off x="4754116" y="2053327"/>
            <a:ext cx="149271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>
                <a:solidFill>
                  <a:schemeClr val="tx1"/>
                </a:solidFill>
              </a:rPr>
              <a:t>Aggregated attribute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8" name="Rectangle 1"/>
          <p:cNvSpPr>
            <a:spLocks noChangeArrowheads="1"/>
          </p:cNvSpPr>
          <p:nvPr/>
        </p:nvSpPr>
        <p:spPr bwMode="auto">
          <a:xfrm>
            <a:off x="4749924" y="2762374"/>
            <a:ext cx="149271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>
                <a:solidFill>
                  <a:schemeClr val="tx1"/>
                </a:solidFill>
              </a:rPr>
              <a:t>Aggregated attribute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Rectangle 1"/>
          <p:cNvSpPr>
            <a:spLocks noChangeArrowheads="1"/>
          </p:cNvSpPr>
          <p:nvPr/>
        </p:nvSpPr>
        <p:spPr bwMode="auto">
          <a:xfrm>
            <a:off x="4749924" y="3329930"/>
            <a:ext cx="149271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>
                <a:solidFill>
                  <a:schemeClr val="tx1"/>
                </a:solidFill>
              </a:rPr>
              <a:t>Aggregated attribute</a:t>
            </a:r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20" name="Rectangle 1"/>
          <p:cNvSpPr>
            <a:spLocks noChangeArrowheads="1"/>
          </p:cNvSpPr>
          <p:nvPr/>
        </p:nvSpPr>
        <p:spPr bwMode="auto">
          <a:xfrm>
            <a:off x="1259632" y="4011910"/>
            <a:ext cx="1944216" cy="30777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hr-HR" sz="1400" dirty="0" smtClean="0">
                <a:solidFill>
                  <a:schemeClr val="tx1"/>
                </a:solidFill>
              </a:rPr>
              <a:t>Hierarchical level    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21" name="Rectangle à coins arrondis 20"/>
          <p:cNvSpPr/>
          <p:nvPr/>
        </p:nvSpPr>
        <p:spPr>
          <a:xfrm>
            <a:off x="7202388" y="1228998"/>
            <a:ext cx="1330052" cy="190624"/>
          </a:xfrm>
          <a:prstGeom prst="roundRect">
            <a:avLst/>
          </a:prstGeom>
          <a:solidFill>
            <a:srgbClr val="FEC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à coins arrondis 21"/>
          <p:cNvSpPr/>
          <p:nvPr/>
        </p:nvSpPr>
        <p:spPr>
          <a:xfrm>
            <a:off x="7202388" y="1563638"/>
            <a:ext cx="1330052" cy="190624"/>
          </a:xfrm>
          <a:prstGeom prst="roundRect">
            <a:avLst/>
          </a:prstGeom>
          <a:solidFill>
            <a:srgbClr val="FEC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Rectangle à coins arrondis 22"/>
          <p:cNvSpPr/>
          <p:nvPr/>
        </p:nvSpPr>
        <p:spPr>
          <a:xfrm>
            <a:off x="7236296" y="1923678"/>
            <a:ext cx="1330052" cy="190624"/>
          </a:xfrm>
          <a:prstGeom prst="roundRect">
            <a:avLst/>
          </a:prstGeom>
          <a:solidFill>
            <a:srgbClr val="FEC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à coins arrondis 23"/>
          <p:cNvSpPr/>
          <p:nvPr/>
        </p:nvSpPr>
        <p:spPr>
          <a:xfrm>
            <a:off x="7210896" y="2309118"/>
            <a:ext cx="1330052" cy="190624"/>
          </a:xfrm>
          <a:prstGeom prst="roundRect">
            <a:avLst/>
          </a:prstGeom>
          <a:solidFill>
            <a:srgbClr val="FEC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Rectangle à coins arrondis 24"/>
          <p:cNvSpPr/>
          <p:nvPr/>
        </p:nvSpPr>
        <p:spPr>
          <a:xfrm>
            <a:off x="7164288" y="2643758"/>
            <a:ext cx="1330052" cy="190624"/>
          </a:xfrm>
          <a:prstGeom prst="roundRect">
            <a:avLst/>
          </a:prstGeom>
          <a:solidFill>
            <a:srgbClr val="FEC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6" name="Rectangle à coins arrondis 25"/>
          <p:cNvSpPr/>
          <p:nvPr/>
        </p:nvSpPr>
        <p:spPr>
          <a:xfrm>
            <a:off x="7236296" y="3003798"/>
            <a:ext cx="1330052" cy="190624"/>
          </a:xfrm>
          <a:prstGeom prst="roundRect">
            <a:avLst/>
          </a:prstGeom>
          <a:solidFill>
            <a:srgbClr val="FEC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Rectangle à coins arrondis 26"/>
          <p:cNvSpPr/>
          <p:nvPr/>
        </p:nvSpPr>
        <p:spPr>
          <a:xfrm>
            <a:off x="7236296" y="3664570"/>
            <a:ext cx="1330052" cy="190624"/>
          </a:xfrm>
          <a:prstGeom prst="roundRect">
            <a:avLst/>
          </a:prstGeom>
          <a:solidFill>
            <a:srgbClr val="FEC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Rectangle à coins arrondis 27"/>
          <p:cNvSpPr/>
          <p:nvPr/>
        </p:nvSpPr>
        <p:spPr>
          <a:xfrm>
            <a:off x="7164288" y="3363838"/>
            <a:ext cx="1330052" cy="190624"/>
          </a:xfrm>
          <a:prstGeom prst="roundRect">
            <a:avLst/>
          </a:prstGeom>
          <a:solidFill>
            <a:srgbClr val="FEC08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1"/>
          <p:cNvSpPr>
            <a:spLocks noChangeArrowheads="1"/>
          </p:cNvSpPr>
          <p:nvPr/>
        </p:nvSpPr>
        <p:spPr bwMode="auto">
          <a:xfrm>
            <a:off x="7380312" y="1190898"/>
            <a:ext cx="110799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/>
              <a:t>Input attribute</a:t>
            </a:r>
            <a:endParaRPr lang="en-US" sz="1200" dirty="0"/>
          </a:p>
        </p:txBody>
      </p:sp>
      <p:sp>
        <p:nvSpPr>
          <p:cNvPr id="30" name="Rectangle 1"/>
          <p:cNvSpPr>
            <a:spLocks noChangeArrowheads="1"/>
          </p:cNvSpPr>
          <p:nvPr/>
        </p:nvSpPr>
        <p:spPr bwMode="auto">
          <a:xfrm>
            <a:off x="7380312" y="1529730"/>
            <a:ext cx="110799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/>
              <a:t>Input attribute</a:t>
            </a:r>
            <a:endParaRPr lang="en-US" sz="1200" dirty="0"/>
          </a:p>
        </p:txBody>
      </p:sp>
      <p:sp>
        <p:nvSpPr>
          <p:cNvPr id="31" name="Rectangle 1"/>
          <p:cNvSpPr>
            <a:spLocks noChangeArrowheads="1"/>
          </p:cNvSpPr>
          <p:nvPr/>
        </p:nvSpPr>
        <p:spPr bwMode="auto">
          <a:xfrm>
            <a:off x="7380312" y="1877070"/>
            <a:ext cx="110799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/>
              <a:t>Input attribute</a:t>
            </a:r>
            <a:endParaRPr lang="en-US" sz="1200" dirty="0"/>
          </a:p>
        </p:txBody>
      </p:sp>
      <p:sp>
        <p:nvSpPr>
          <p:cNvPr id="32" name="Rectangle 1"/>
          <p:cNvSpPr>
            <a:spLocks noChangeArrowheads="1"/>
          </p:cNvSpPr>
          <p:nvPr/>
        </p:nvSpPr>
        <p:spPr bwMode="auto">
          <a:xfrm>
            <a:off x="7380312" y="2245618"/>
            <a:ext cx="110799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/>
              <a:t>Input attribute</a:t>
            </a:r>
            <a:endParaRPr lang="en-US" sz="1200" dirty="0"/>
          </a:p>
        </p:txBody>
      </p: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7386344" y="2571750"/>
            <a:ext cx="110799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/>
              <a:t>Input attribute</a:t>
            </a:r>
            <a:endParaRPr lang="en-US" sz="1200" dirty="0"/>
          </a:p>
        </p:txBody>
      </p:sp>
      <p:sp>
        <p:nvSpPr>
          <p:cNvPr id="34" name="Rectangle 1"/>
          <p:cNvSpPr>
            <a:spLocks noChangeArrowheads="1"/>
          </p:cNvSpPr>
          <p:nvPr/>
        </p:nvSpPr>
        <p:spPr bwMode="auto">
          <a:xfrm>
            <a:off x="7380312" y="2931790"/>
            <a:ext cx="110799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/>
              <a:t>Input attribute</a:t>
            </a:r>
            <a:endParaRPr lang="en-US" sz="1200" dirty="0"/>
          </a:p>
        </p:txBody>
      </p:sp>
      <p:sp>
        <p:nvSpPr>
          <p:cNvPr id="35" name="Rectangle 1"/>
          <p:cNvSpPr>
            <a:spLocks noChangeArrowheads="1"/>
          </p:cNvSpPr>
          <p:nvPr/>
        </p:nvSpPr>
        <p:spPr bwMode="auto">
          <a:xfrm>
            <a:off x="7380312" y="3264763"/>
            <a:ext cx="110799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/>
              <a:t>Input attribute</a:t>
            </a:r>
            <a:endParaRPr lang="en-US" sz="1200" dirty="0"/>
          </a:p>
        </p:txBody>
      </p:sp>
      <p:sp>
        <p:nvSpPr>
          <p:cNvPr id="36" name="Rectangle 1"/>
          <p:cNvSpPr>
            <a:spLocks noChangeArrowheads="1"/>
          </p:cNvSpPr>
          <p:nvPr/>
        </p:nvSpPr>
        <p:spPr bwMode="auto">
          <a:xfrm>
            <a:off x="7367612" y="3626470"/>
            <a:ext cx="1107996" cy="276999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hr-HR" sz="1200" dirty="0" smtClean="0"/>
              <a:t>Input attribute</a:t>
            </a:r>
            <a:endParaRPr lang="en-US" sz="1200" dirty="0"/>
          </a:p>
        </p:txBody>
      </p:sp>
      <p:sp>
        <p:nvSpPr>
          <p:cNvPr id="3" name="Rectangle 2"/>
          <p:cNvSpPr/>
          <p:nvPr/>
        </p:nvSpPr>
        <p:spPr>
          <a:xfrm>
            <a:off x="179512" y="-20538"/>
            <a:ext cx="771226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smtClean="0">
                <a:solidFill>
                  <a:srgbClr val="008000"/>
                </a:solidFill>
              </a:rPr>
              <a:t>An </a:t>
            </a:r>
            <a:r>
              <a:rPr lang="fr-FR" sz="2400" b="1" dirty="0" err="1" smtClean="0">
                <a:solidFill>
                  <a:srgbClr val="008000"/>
                </a:solidFill>
              </a:rPr>
              <a:t>example</a:t>
            </a:r>
            <a:r>
              <a:rPr lang="fr-FR" sz="2400" b="1" dirty="0" smtClean="0">
                <a:solidFill>
                  <a:srgbClr val="008000"/>
                </a:solidFill>
              </a:rPr>
              <a:t> of </a:t>
            </a:r>
            <a:r>
              <a:rPr lang="fr-FR" sz="2400" b="1" dirty="0" err="1">
                <a:solidFill>
                  <a:srgbClr val="008000"/>
                </a:solidFill>
              </a:rPr>
              <a:t>d</a:t>
            </a:r>
            <a:r>
              <a:rPr lang="fr-FR" sz="2400" b="1" dirty="0" err="1" smtClean="0">
                <a:solidFill>
                  <a:srgbClr val="008000"/>
                </a:solidFill>
              </a:rPr>
              <a:t>eterministic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hierarchical</a:t>
            </a:r>
            <a:r>
              <a:rPr lang="fr-FR" sz="2400" b="1" dirty="0" smtClean="0">
                <a:solidFill>
                  <a:srgbClr val="008000"/>
                </a:solidFill>
              </a:rPr>
              <a:t> </a:t>
            </a:r>
            <a:r>
              <a:rPr lang="fr-FR" sz="2400" b="1" dirty="0" err="1" smtClean="0">
                <a:solidFill>
                  <a:srgbClr val="008000"/>
                </a:solidFill>
              </a:rPr>
              <a:t>Bayesian</a:t>
            </a:r>
            <a:r>
              <a:rPr lang="fr-FR" sz="2400" b="1" dirty="0" smtClean="0">
                <a:solidFill>
                  <a:srgbClr val="008000"/>
                </a:solidFill>
              </a:rPr>
              <a:t> network</a:t>
            </a:r>
            <a:br>
              <a:rPr lang="fr-FR" sz="2400" b="1" dirty="0" smtClean="0">
                <a:solidFill>
                  <a:srgbClr val="008000"/>
                </a:solidFill>
              </a:rPr>
            </a:br>
            <a:r>
              <a:rPr lang="fr-FR" sz="2400" b="1" dirty="0" smtClean="0">
                <a:solidFill>
                  <a:srgbClr val="008000"/>
                </a:solidFill>
              </a:rPr>
              <a:t>(</a:t>
            </a:r>
            <a:r>
              <a:rPr lang="fr-FR" sz="2400" b="1" dirty="0" err="1" smtClean="0">
                <a:solidFill>
                  <a:srgbClr val="008000"/>
                </a:solidFill>
              </a:rPr>
              <a:t>with</a:t>
            </a:r>
            <a:r>
              <a:rPr lang="fr-FR" sz="2400" b="1" dirty="0" smtClean="0">
                <a:solidFill>
                  <a:srgbClr val="008000"/>
                </a:solidFill>
              </a:rPr>
              <a:t> ordinal or nominal </a:t>
            </a:r>
            <a:r>
              <a:rPr lang="fr-FR" sz="2400" b="1" dirty="0" err="1" smtClean="0">
                <a:solidFill>
                  <a:srgbClr val="008000"/>
                </a:solidFill>
              </a:rPr>
              <a:t>attributes</a:t>
            </a:r>
            <a:r>
              <a:rPr lang="fr-FR" sz="2400" b="1" dirty="0" smtClean="0">
                <a:solidFill>
                  <a:srgbClr val="008000"/>
                </a:solidFill>
              </a:rPr>
              <a:t>)</a:t>
            </a: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25340623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040" y="1779662"/>
            <a:ext cx="355262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2400" b="1" dirty="0" err="1">
                <a:solidFill>
                  <a:srgbClr val="008000"/>
                </a:solidFill>
              </a:rPr>
              <a:t>G</a:t>
            </a:r>
            <a:r>
              <a:rPr lang="fr-FR" sz="2400" b="1" dirty="0" err="1" smtClean="0">
                <a:solidFill>
                  <a:srgbClr val="008000"/>
                </a:solidFill>
              </a:rPr>
              <a:t>eneric</a:t>
            </a:r>
            <a:r>
              <a:rPr lang="fr-FR" sz="2400" b="1" dirty="0" smtClean="0">
                <a:solidFill>
                  <a:srgbClr val="008000"/>
                </a:solidFill>
              </a:rPr>
              <a:t> structure of IPSIM</a:t>
            </a:r>
            <a:endParaRPr lang="fr-FR" sz="2400" dirty="0"/>
          </a:p>
        </p:txBody>
      </p:sp>
      <p:pic>
        <p:nvPicPr>
          <p:cNvPr id="37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5291336" cy="4443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119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16450</TotalTime>
  <Words>737</Words>
  <Application>Microsoft Macintosh PowerPoint</Application>
  <PresentationFormat>Présentation à l'écran (16:9)</PresentationFormat>
  <Paragraphs>237</Paragraphs>
  <Slides>17</Slides>
  <Notes>3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18" baseType="lpstr"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Maison</dc:creator>
  <cp:lastModifiedBy>Jean-Noël Aubertot</cp:lastModifiedBy>
  <cp:revision>293</cp:revision>
  <dcterms:created xsi:type="dcterms:W3CDTF">2013-02-12T09:22:20Z</dcterms:created>
  <dcterms:modified xsi:type="dcterms:W3CDTF">2016-06-06T12:58:45Z</dcterms:modified>
</cp:coreProperties>
</file>